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4" r:id="rId2"/>
    <p:sldMasterId id="2147483696" r:id="rId3"/>
    <p:sldMasterId id="2147483708" r:id="rId4"/>
    <p:sldMasterId id="2147483720" r:id="rId5"/>
  </p:sldMasterIdLst>
  <p:notesMasterIdLst>
    <p:notesMasterId r:id="rId37"/>
  </p:notesMasterIdLst>
  <p:sldIdLst>
    <p:sldId id="279" r:id="rId6"/>
    <p:sldId id="351" r:id="rId7"/>
    <p:sldId id="350" r:id="rId8"/>
    <p:sldId id="354" r:id="rId9"/>
    <p:sldId id="353" r:id="rId10"/>
    <p:sldId id="352" r:id="rId11"/>
    <p:sldId id="366" r:id="rId12"/>
    <p:sldId id="355" r:id="rId13"/>
    <p:sldId id="356" r:id="rId14"/>
    <p:sldId id="359" r:id="rId15"/>
    <p:sldId id="360" r:id="rId16"/>
    <p:sldId id="361" r:id="rId17"/>
    <p:sldId id="362" r:id="rId18"/>
    <p:sldId id="365" r:id="rId19"/>
    <p:sldId id="369" r:id="rId20"/>
    <p:sldId id="363" r:id="rId21"/>
    <p:sldId id="367" r:id="rId22"/>
    <p:sldId id="368" r:id="rId23"/>
    <p:sldId id="357" r:id="rId24"/>
    <p:sldId id="336" r:id="rId25"/>
    <p:sldId id="327" r:id="rId26"/>
    <p:sldId id="349" r:id="rId27"/>
    <p:sldId id="348" r:id="rId28"/>
    <p:sldId id="339" r:id="rId29"/>
    <p:sldId id="329" r:id="rId30"/>
    <p:sldId id="267" r:id="rId31"/>
    <p:sldId id="346" r:id="rId32"/>
    <p:sldId id="347" r:id="rId33"/>
    <p:sldId id="343" r:id="rId34"/>
    <p:sldId id="278" r:id="rId35"/>
    <p:sldId id="337" r:id="rId3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5" d="100"/>
          <a:sy n="85" d="100"/>
        </p:scale>
        <p:origin x="64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1630B7-60B0-4CB5-A757-FD85481CB80A}" type="datetimeFigureOut">
              <a:rPr lang="en-US" smtClean="0"/>
              <a:t>11/19/2019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3293F4-AD6D-463C-A944-80F95F6C5202}" type="slidenum">
              <a:rPr lang="en-US" smtClean="0"/>
              <a:t>‹#›</a:t>
            </a:fld>
            <a:endParaRPr lang="en-US"/>
          </a:p>
        </p:txBody>
      </p:sp>
    </p:spTree>
    <p:extLst>
      <p:ext uri="{BB962C8B-B14F-4D97-AF65-F5344CB8AC3E}">
        <p14:creationId xmlns:p14="http://schemas.microsoft.com/office/powerpoint/2010/main" val="2716494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84C1EE-ABD8-46C3-BD56-1A0E221512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88537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the transitions, I tested three different functional forms for each life history.  The power function could arise from positive density-dependent migration, where juveniles fill up the habitat in their natal stream and respond by emigrating at accelerating rates. The </a:t>
            </a:r>
            <a:r>
              <a:rPr lang="en-US" sz="1200" kern="1200" dirty="0" err="1">
                <a:solidFill>
                  <a:schemeClr val="tx1"/>
                </a:solidFill>
                <a:effectLst/>
                <a:latin typeface="+mn-lt"/>
                <a:ea typeface="+mn-ea"/>
                <a:cs typeface="+mn-cs"/>
              </a:rPr>
              <a:t>beverton</a:t>
            </a:r>
            <a:r>
              <a:rPr lang="en-US" sz="1200" kern="1200" dirty="0">
                <a:solidFill>
                  <a:schemeClr val="tx1"/>
                </a:solidFill>
                <a:effectLst/>
                <a:latin typeface="+mn-lt"/>
                <a:ea typeface="+mn-ea"/>
                <a:cs typeface="+mn-cs"/>
              </a:rPr>
              <a:t>-holt represents negative density-dependence that could arise from exceeding some carrying capacity, leading to density dependent emigration or survival prior to when a particular juvenile life history emigrates from the natal stream. Finally, the sigmoid relationship would arise if there was both positive and negative density dependence acting on the juveniles prior to emigration.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84C1EE-ABD8-46C3-BD56-1A0E221512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8428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84C1EE-ABD8-46C3-BD56-1A0E221512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8952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84C1EE-ABD8-46C3-BD56-1A0E221512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6017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population of spring run Chinook salmon in the Wenatchee declined precipitously from the 1970’s through the 1990’s, as did many others in the region, at which time a conservation hatchery program was developed</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4D5794-68A4-40C1-99DB-092DCAF3F9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532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population of spring run Chinook salmon in the Wenatchee declined precipitously from the 1970’s through the 1990’s, as did many others in the region, at which time a conservation hatchery program was developed</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4D5794-68A4-40C1-99DB-092DCAF3F9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66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63938A0-7EC8-B849-8C2B-B50268B9DC56}"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49216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Wenatchee river is a tributary of the Upper Columbia river, which drains a stretch of the eastern slope of the Cascade Mountains in the center of Washington state. . The spring run of Chinook there return to the Columbia River relatively early to facilitate migration to the upper reaches of watershed where they spawn primarily in tributaries: chiefly the Chiwawa River, </a:t>
            </a:r>
            <a:r>
              <a:rPr lang="en-US" sz="1200" kern="1200" dirty="0" err="1">
                <a:solidFill>
                  <a:schemeClr val="tx1"/>
                </a:solidFill>
                <a:effectLst/>
                <a:latin typeface="+mn-lt"/>
                <a:ea typeface="+mn-ea"/>
                <a:cs typeface="+mn-cs"/>
              </a:rPr>
              <a:t>Nason</a:t>
            </a:r>
            <a:r>
              <a:rPr lang="en-US" sz="1200" kern="1200" dirty="0">
                <a:solidFill>
                  <a:schemeClr val="tx1"/>
                </a:solidFill>
                <a:effectLst/>
                <a:latin typeface="+mn-lt"/>
                <a:ea typeface="+mn-ea"/>
                <a:cs typeface="+mn-cs"/>
              </a:rPr>
              <a:t> Creek, and the White River. </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34D5794-68A4-40C1-99DB-092DCAF3F9B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8970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B84C1EE-ABD8-46C3-BD56-1A0E221512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4349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84C1EE-ABD8-46C3-BD56-1A0E221512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3456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84C1EE-ABD8-46C3-BD56-1A0E221512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4526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84C1EE-ABD8-46C3-BD56-1A0E2215125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3256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9B7D0-D6F9-4473-A0E5-62E1D7E92944}"/>
              </a:ext>
            </a:extLst>
          </p:cNvPr>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FB0FAAB-BEE5-491E-9C05-BF87A886E2C3}"/>
              </a:ext>
            </a:extLst>
          </p:cNvPr>
          <p:cNvSpPr>
            <a:spLocks noGrp="1"/>
          </p:cNvSpPr>
          <p:nvPr>
            <p:ph type="subTitle" idx="1"/>
          </p:nvPr>
        </p:nvSpPr>
        <p:spPr>
          <a:xfrm>
            <a:off x="1143000" y="3602038"/>
            <a:ext cx="6858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601E08-95E7-4E7E-8AD0-04DA93C54820}"/>
              </a:ext>
            </a:extLst>
          </p:cNvPr>
          <p:cNvSpPr>
            <a:spLocks noGrp="1"/>
          </p:cNvSpPr>
          <p:nvPr>
            <p:ph type="dt" sz="half" idx="10"/>
          </p:nvPr>
        </p:nvSpPr>
        <p:spPr/>
        <p:txBody>
          <a:bodyPr/>
          <a:lstStyle/>
          <a:p>
            <a:fld id="{FE173D2F-5763-4C43-8686-B4D63583FEFF}" type="datetimeFigureOut">
              <a:rPr lang="en-US" smtClean="0"/>
              <a:t>11/19/2019</a:t>
            </a:fld>
            <a:endParaRPr lang="en-US"/>
          </a:p>
        </p:txBody>
      </p:sp>
      <p:sp>
        <p:nvSpPr>
          <p:cNvPr id="5" name="Footer Placeholder 4">
            <a:extLst>
              <a:ext uri="{FF2B5EF4-FFF2-40B4-BE49-F238E27FC236}">
                <a16:creationId xmlns:a16="http://schemas.microsoft.com/office/drawing/2014/main" id="{72015A3A-DC40-4543-A87D-6E12E289B6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7746FE-87E0-46BE-94D9-D957303782C5}"/>
              </a:ext>
            </a:extLst>
          </p:cNvPr>
          <p:cNvSpPr>
            <a:spLocks noGrp="1"/>
          </p:cNvSpPr>
          <p:nvPr>
            <p:ph type="sldNum" sz="quarter" idx="12"/>
          </p:nvPr>
        </p:nvSpPr>
        <p:spPr/>
        <p:txBody>
          <a:bodyPr/>
          <a:lstStyle/>
          <a:p>
            <a:fld id="{37086109-2802-451B-AA62-50F5D8C4C8AF}" type="slidenum">
              <a:rPr lang="en-US" smtClean="0"/>
              <a:t>‹#›</a:t>
            </a:fld>
            <a:endParaRPr lang="en-US"/>
          </a:p>
        </p:txBody>
      </p:sp>
    </p:spTree>
    <p:extLst>
      <p:ext uri="{BB962C8B-B14F-4D97-AF65-F5344CB8AC3E}">
        <p14:creationId xmlns:p14="http://schemas.microsoft.com/office/powerpoint/2010/main" val="859150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84F64-1DFC-4503-B562-40BC82415B1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59DCB7-C76C-450F-A3F3-04C37EDE5CE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F0CF24-199C-4F00-9BCB-B2DD9933D218}"/>
              </a:ext>
            </a:extLst>
          </p:cNvPr>
          <p:cNvSpPr>
            <a:spLocks noGrp="1"/>
          </p:cNvSpPr>
          <p:nvPr>
            <p:ph type="dt" sz="half" idx="10"/>
          </p:nvPr>
        </p:nvSpPr>
        <p:spPr/>
        <p:txBody>
          <a:bodyPr/>
          <a:lstStyle/>
          <a:p>
            <a:fld id="{FE173D2F-5763-4C43-8686-B4D63583FEFF}" type="datetimeFigureOut">
              <a:rPr lang="en-US" smtClean="0"/>
              <a:t>11/19/2019</a:t>
            </a:fld>
            <a:endParaRPr lang="en-US"/>
          </a:p>
        </p:txBody>
      </p:sp>
      <p:sp>
        <p:nvSpPr>
          <p:cNvPr id="5" name="Footer Placeholder 4">
            <a:extLst>
              <a:ext uri="{FF2B5EF4-FFF2-40B4-BE49-F238E27FC236}">
                <a16:creationId xmlns:a16="http://schemas.microsoft.com/office/drawing/2014/main" id="{19AC65AC-B575-40FD-9762-C53BE52D1D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511C0C-E219-4B28-A2E3-3DCA3746DED3}"/>
              </a:ext>
            </a:extLst>
          </p:cNvPr>
          <p:cNvSpPr>
            <a:spLocks noGrp="1"/>
          </p:cNvSpPr>
          <p:nvPr>
            <p:ph type="sldNum" sz="quarter" idx="12"/>
          </p:nvPr>
        </p:nvSpPr>
        <p:spPr/>
        <p:txBody>
          <a:bodyPr/>
          <a:lstStyle/>
          <a:p>
            <a:fld id="{37086109-2802-451B-AA62-50F5D8C4C8AF}" type="slidenum">
              <a:rPr lang="en-US" smtClean="0"/>
              <a:t>‹#›</a:t>
            </a:fld>
            <a:endParaRPr lang="en-US"/>
          </a:p>
        </p:txBody>
      </p:sp>
    </p:spTree>
    <p:extLst>
      <p:ext uri="{BB962C8B-B14F-4D97-AF65-F5344CB8AC3E}">
        <p14:creationId xmlns:p14="http://schemas.microsoft.com/office/powerpoint/2010/main" val="4125194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239D04-2248-4200-BC57-9A454DEF530F}"/>
              </a:ext>
            </a:extLst>
          </p:cNvPr>
          <p:cNvSpPr>
            <a:spLocks noGrp="1"/>
          </p:cNvSpPr>
          <p:nvPr>
            <p:ph type="title" orient="vert"/>
          </p:nvPr>
        </p:nvSpPr>
        <p:spPr>
          <a:xfrm>
            <a:off x="6543676"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4B2BE6-7A90-48E3-A71B-C125FFABAF9B}"/>
              </a:ext>
            </a:extLst>
          </p:cNvPr>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5D6AC9-3B0B-4970-8E72-52E4712CDFAE}"/>
              </a:ext>
            </a:extLst>
          </p:cNvPr>
          <p:cNvSpPr>
            <a:spLocks noGrp="1"/>
          </p:cNvSpPr>
          <p:nvPr>
            <p:ph type="dt" sz="half" idx="10"/>
          </p:nvPr>
        </p:nvSpPr>
        <p:spPr/>
        <p:txBody>
          <a:bodyPr/>
          <a:lstStyle/>
          <a:p>
            <a:fld id="{FE173D2F-5763-4C43-8686-B4D63583FEFF}" type="datetimeFigureOut">
              <a:rPr lang="en-US" smtClean="0"/>
              <a:t>11/19/2019</a:t>
            </a:fld>
            <a:endParaRPr lang="en-US"/>
          </a:p>
        </p:txBody>
      </p:sp>
      <p:sp>
        <p:nvSpPr>
          <p:cNvPr id="5" name="Footer Placeholder 4">
            <a:extLst>
              <a:ext uri="{FF2B5EF4-FFF2-40B4-BE49-F238E27FC236}">
                <a16:creationId xmlns:a16="http://schemas.microsoft.com/office/drawing/2014/main" id="{4C48B5F7-BEA7-46D8-B2F9-BBC2FD3D59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5834D7-A56F-4AF1-9B99-6955D6D21072}"/>
              </a:ext>
            </a:extLst>
          </p:cNvPr>
          <p:cNvSpPr>
            <a:spLocks noGrp="1"/>
          </p:cNvSpPr>
          <p:nvPr>
            <p:ph type="sldNum" sz="quarter" idx="12"/>
          </p:nvPr>
        </p:nvSpPr>
        <p:spPr/>
        <p:txBody>
          <a:bodyPr/>
          <a:lstStyle/>
          <a:p>
            <a:fld id="{37086109-2802-451B-AA62-50F5D8C4C8AF}" type="slidenum">
              <a:rPr lang="en-US" smtClean="0"/>
              <a:t>‹#›</a:t>
            </a:fld>
            <a:endParaRPr lang="en-US"/>
          </a:p>
        </p:txBody>
      </p:sp>
    </p:spTree>
    <p:extLst>
      <p:ext uri="{BB962C8B-B14F-4D97-AF65-F5344CB8AC3E}">
        <p14:creationId xmlns:p14="http://schemas.microsoft.com/office/powerpoint/2010/main" val="19829990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D57C64-D0C5-4A02-A7EE-E5F32E87CA6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F4531E-431D-4160-9998-FF890A1831A0}" type="slidenum">
              <a:rPr lang="en-US" smtClean="0"/>
              <a:t>‹#›</a:t>
            </a:fld>
            <a:endParaRPr lang="en-US"/>
          </a:p>
        </p:txBody>
      </p:sp>
    </p:spTree>
    <p:extLst>
      <p:ext uri="{BB962C8B-B14F-4D97-AF65-F5344CB8AC3E}">
        <p14:creationId xmlns:p14="http://schemas.microsoft.com/office/powerpoint/2010/main" val="25117581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D57C64-D0C5-4A02-A7EE-E5F32E87CA6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F4531E-431D-4160-9998-FF890A1831A0}" type="slidenum">
              <a:rPr lang="en-US" smtClean="0"/>
              <a:t>‹#›</a:t>
            </a:fld>
            <a:endParaRPr lang="en-US"/>
          </a:p>
        </p:txBody>
      </p:sp>
    </p:spTree>
    <p:extLst>
      <p:ext uri="{BB962C8B-B14F-4D97-AF65-F5344CB8AC3E}">
        <p14:creationId xmlns:p14="http://schemas.microsoft.com/office/powerpoint/2010/main" val="39568890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D57C64-D0C5-4A02-A7EE-E5F32E87CA6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F4531E-431D-4160-9998-FF890A1831A0}" type="slidenum">
              <a:rPr lang="en-US" smtClean="0"/>
              <a:t>‹#›</a:t>
            </a:fld>
            <a:endParaRPr lang="en-US"/>
          </a:p>
        </p:txBody>
      </p:sp>
    </p:spTree>
    <p:extLst>
      <p:ext uri="{BB962C8B-B14F-4D97-AF65-F5344CB8AC3E}">
        <p14:creationId xmlns:p14="http://schemas.microsoft.com/office/powerpoint/2010/main" val="29904506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D57C64-D0C5-4A02-A7EE-E5F32E87CA6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F4531E-431D-4160-9998-FF890A1831A0}" type="slidenum">
              <a:rPr lang="en-US" smtClean="0"/>
              <a:t>‹#›</a:t>
            </a:fld>
            <a:endParaRPr lang="en-US"/>
          </a:p>
        </p:txBody>
      </p:sp>
    </p:spTree>
    <p:extLst>
      <p:ext uri="{BB962C8B-B14F-4D97-AF65-F5344CB8AC3E}">
        <p14:creationId xmlns:p14="http://schemas.microsoft.com/office/powerpoint/2010/main" val="7788187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D57C64-D0C5-4A02-A7EE-E5F32E87CA6E}" type="datetimeFigureOut">
              <a:rPr lang="en-US" smtClean="0"/>
              <a:t>11/19/2019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F4531E-431D-4160-9998-FF890A1831A0}" type="slidenum">
              <a:rPr lang="en-US" smtClean="0"/>
              <a:t>‹#›</a:t>
            </a:fld>
            <a:endParaRPr lang="en-US"/>
          </a:p>
        </p:txBody>
      </p:sp>
    </p:spTree>
    <p:extLst>
      <p:ext uri="{BB962C8B-B14F-4D97-AF65-F5344CB8AC3E}">
        <p14:creationId xmlns:p14="http://schemas.microsoft.com/office/powerpoint/2010/main" val="35421231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D57C64-D0C5-4A02-A7EE-E5F32E87CA6E}" type="datetimeFigureOut">
              <a:rPr lang="en-US" smtClean="0"/>
              <a:t>11/19/2019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F4531E-431D-4160-9998-FF890A1831A0}" type="slidenum">
              <a:rPr lang="en-US" smtClean="0"/>
              <a:t>‹#›</a:t>
            </a:fld>
            <a:endParaRPr lang="en-US"/>
          </a:p>
        </p:txBody>
      </p:sp>
    </p:spTree>
    <p:extLst>
      <p:ext uri="{BB962C8B-B14F-4D97-AF65-F5344CB8AC3E}">
        <p14:creationId xmlns:p14="http://schemas.microsoft.com/office/powerpoint/2010/main" val="14737927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D57C64-D0C5-4A02-A7EE-E5F32E87CA6E}" type="datetimeFigureOut">
              <a:rPr lang="en-US" smtClean="0"/>
              <a:t>11/19/2019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F4531E-431D-4160-9998-FF890A1831A0}" type="slidenum">
              <a:rPr lang="en-US" smtClean="0"/>
              <a:t>‹#›</a:t>
            </a:fld>
            <a:endParaRPr lang="en-US"/>
          </a:p>
        </p:txBody>
      </p:sp>
    </p:spTree>
    <p:extLst>
      <p:ext uri="{BB962C8B-B14F-4D97-AF65-F5344CB8AC3E}">
        <p14:creationId xmlns:p14="http://schemas.microsoft.com/office/powerpoint/2010/main" val="5300436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D57C64-D0C5-4A02-A7EE-E5F32E87CA6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F4531E-431D-4160-9998-FF890A1831A0}" type="slidenum">
              <a:rPr lang="en-US" smtClean="0"/>
              <a:t>‹#›</a:t>
            </a:fld>
            <a:endParaRPr lang="en-US"/>
          </a:p>
        </p:txBody>
      </p:sp>
    </p:spTree>
    <p:extLst>
      <p:ext uri="{BB962C8B-B14F-4D97-AF65-F5344CB8AC3E}">
        <p14:creationId xmlns:p14="http://schemas.microsoft.com/office/powerpoint/2010/main" val="18216682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6C2A6-28EF-4DCB-8F4F-8C7E854A34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20D9E8-8B7B-4D01-8208-9DFBF119E1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9B6826-29D7-4D33-88A7-8CBCC1FB5544}"/>
              </a:ext>
            </a:extLst>
          </p:cNvPr>
          <p:cNvSpPr>
            <a:spLocks noGrp="1"/>
          </p:cNvSpPr>
          <p:nvPr>
            <p:ph type="dt" sz="half" idx="10"/>
          </p:nvPr>
        </p:nvSpPr>
        <p:spPr/>
        <p:txBody>
          <a:bodyPr/>
          <a:lstStyle/>
          <a:p>
            <a:fld id="{FE173D2F-5763-4C43-8686-B4D63583FEFF}" type="datetimeFigureOut">
              <a:rPr lang="en-US" smtClean="0"/>
              <a:t>11/19/2019</a:t>
            </a:fld>
            <a:endParaRPr lang="en-US"/>
          </a:p>
        </p:txBody>
      </p:sp>
      <p:sp>
        <p:nvSpPr>
          <p:cNvPr id="5" name="Footer Placeholder 4">
            <a:extLst>
              <a:ext uri="{FF2B5EF4-FFF2-40B4-BE49-F238E27FC236}">
                <a16:creationId xmlns:a16="http://schemas.microsoft.com/office/drawing/2014/main" id="{D35127A8-A064-48A8-80E0-C1EED3E582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D65A9C-4D3E-40B6-92DF-A300CD8B44A0}"/>
              </a:ext>
            </a:extLst>
          </p:cNvPr>
          <p:cNvSpPr>
            <a:spLocks noGrp="1"/>
          </p:cNvSpPr>
          <p:nvPr>
            <p:ph type="sldNum" sz="quarter" idx="12"/>
          </p:nvPr>
        </p:nvSpPr>
        <p:spPr/>
        <p:txBody>
          <a:bodyPr/>
          <a:lstStyle/>
          <a:p>
            <a:fld id="{37086109-2802-451B-AA62-50F5D8C4C8AF}" type="slidenum">
              <a:rPr lang="en-US" smtClean="0"/>
              <a:t>‹#›</a:t>
            </a:fld>
            <a:endParaRPr lang="en-US"/>
          </a:p>
        </p:txBody>
      </p:sp>
    </p:spTree>
    <p:extLst>
      <p:ext uri="{BB962C8B-B14F-4D97-AF65-F5344CB8AC3E}">
        <p14:creationId xmlns:p14="http://schemas.microsoft.com/office/powerpoint/2010/main" val="24720087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D57C64-D0C5-4A02-A7EE-E5F32E87CA6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F4531E-431D-4160-9998-FF890A1831A0}" type="slidenum">
              <a:rPr lang="en-US" smtClean="0"/>
              <a:t>‹#›</a:t>
            </a:fld>
            <a:endParaRPr lang="en-US"/>
          </a:p>
        </p:txBody>
      </p:sp>
    </p:spTree>
    <p:extLst>
      <p:ext uri="{BB962C8B-B14F-4D97-AF65-F5344CB8AC3E}">
        <p14:creationId xmlns:p14="http://schemas.microsoft.com/office/powerpoint/2010/main" val="15524975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D57C64-D0C5-4A02-A7EE-E5F32E87CA6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F4531E-431D-4160-9998-FF890A1831A0}" type="slidenum">
              <a:rPr lang="en-US" smtClean="0"/>
              <a:t>‹#›</a:t>
            </a:fld>
            <a:endParaRPr lang="en-US"/>
          </a:p>
        </p:txBody>
      </p:sp>
    </p:spTree>
    <p:extLst>
      <p:ext uri="{BB962C8B-B14F-4D97-AF65-F5344CB8AC3E}">
        <p14:creationId xmlns:p14="http://schemas.microsoft.com/office/powerpoint/2010/main" val="8983508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D57C64-D0C5-4A02-A7EE-E5F32E87CA6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F4531E-431D-4160-9998-FF890A1831A0}" type="slidenum">
              <a:rPr lang="en-US" smtClean="0"/>
              <a:t>‹#›</a:t>
            </a:fld>
            <a:endParaRPr lang="en-US"/>
          </a:p>
        </p:txBody>
      </p:sp>
    </p:spTree>
    <p:extLst>
      <p:ext uri="{BB962C8B-B14F-4D97-AF65-F5344CB8AC3E}">
        <p14:creationId xmlns:p14="http://schemas.microsoft.com/office/powerpoint/2010/main" val="2269496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618065-5D81-45B3-A084-5D015694505B}"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F919D5-9C5E-4E05-89D1-759DBD28F2CA}" type="slidenum">
              <a:rPr lang="en-US" smtClean="0"/>
              <a:t>‹#›</a:t>
            </a:fld>
            <a:endParaRPr lang="en-US"/>
          </a:p>
        </p:txBody>
      </p:sp>
    </p:spTree>
    <p:extLst>
      <p:ext uri="{BB962C8B-B14F-4D97-AF65-F5344CB8AC3E}">
        <p14:creationId xmlns:p14="http://schemas.microsoft.com/office/powerpoint/2010/main" val="30191174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618065-5D81-45B3-A084-5D015694505B}"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F919D5-9C5E-4E05-89D1-759DBD28F2CA}" type="slidenum">
              <a:rPr lang="en-US" smtClean="0"/>
              <a:t>‹#›</a:t>
            </a:fld>
            <a:endParaRPr lang="en-US"/>
          </a:p>
        </p:txBody>
      </p:sp>
    </p:spTree>
    <p:extLst>
      <p:ext uri="{BB962C8B-B14F-4D97-AF65-F5344CB8AC3E}">
        <p14:creationId xmlns:p14="http://schemas.microsoft.com/office/powerpoint/2010/main" val="8060882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618065-5D81-45B3-A084-5D015694505B}"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F919D5-9C5E-4E05-89D1-759DBD28F2CA}" type="slidenum">
              <a:rPr lang="en-US" smtClean="0"/>
              <a:t>‹#›</a:t>
            </a:fld>
            <a:endParaRPr lang="en-US"/>
          </a:p>
        </p:txBody>
      </p:sp>
    </p:spTree>
    <p:extLst>
      <p:ext uri="{BB962C8B-B14F-4D97-AF65-F5344CB8AC3E}">
        <p14:creationId xmlns:p14="http://schemas.microsoft.com/office/powerpoint/2010/main" val="25785946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618065-5D81-45B3-A084-5D015694505B}"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F919D5-9C5E-4E05-89D1-759DBD28F2CA}" type="slidenum">
              <a:rPr lang="en-US" smtClean="0"/>
              <a:t>‹#›</a:t>
            </a:fld>
            <a:endParaRPr lang="en-US"/>
          </a:p>
        </p:txBody>
      </p:sp>
    </p:spTree>
    <p:extLst>
      <p:ext uri="{BB962C8B-B14F-4D97-AF65-F5344CB8AC3E}">
        <p14:creationId xmlns:p14="http://schemas.microsoft.com/office/powerpoint/2010/main" val="35156913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618065-5D81-45B3-A084-5D015694505B}" type="datetimeFigureOut">
              <a:rPr lang="en-US" smtClean="0"/>
              <a:t>11/19/2019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FF919D5-9C5E-4E05-89D1-759DBD28F2CA}" type="slidenum">
              <a:rPr lang="en-US" smtClean="0"/>
              <a:t>‹#›</a:t>
            </a:fld>
            <a:endParaRPr lang="en-US"/>
          </a:p>
        </p:txBody>
      </p:sp>
    </p:spTree>
    <p:extLst>
      <p:ext uri="{BB962C8B-B14F-4D97-AF65-F5344CB8AC3E}">
        <p14:creationId xmlns:p14="http://schemas.microsoft.com/office/powerpoint/2010/main" val="5008626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618065-5D81-45B3-A084-5D015694505B}" type="datetimeFigureOut">
              <a:rPr lang="en-US" smtClean="0"/>
              <a:t>11/19/2019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FF919D5-9C5E-4E05-89D1-759DBD28F2CA}" type="slidenum">
              <a:rPr lang="en-US" smtClean="0"/>
              <a:t>‹#›</a:t>
            </a:fld>
            <a:endParaRPr lang="en-US"/>
          </a:p>
        </p:txBody>
      </p:sp>
    </p:spTree>
    <p:extLst>
      <p:ext uri="{BB962C8B-B14F-4D97-AF65-F5344CB8AC3E}">
        <p14:creationId xmlns:p14="http://schemas.microsoft.com/office/powerpoint/2010/main" val="1109266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618065-5D81-45B3-A084-5D015694505B}" type="datetimeFigureOut">
              <a:rPr lang="en-US" smtClean="0"/>
              <a:t>11/19/2019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FF919D5-9C5E-4E05-89D1-759DBD28F2CA}" type="slidenum">
              <a:rPr lang="en-US" smtClean="0"/>
              <a:t>‹#›</a:t>
            </a:fld>
            <a:endParaRPr lang="en-US"/>
          </a:p>
        </p:txBody>
      </p:sp>
    </p:spTree>
    <p:extLst>
      <p:ext uri="{BB962C8B-B14F-4D97-AF65-F5344CB8AC3E}">
        <p14:creationId xmlns:p14="http://schemas.microsoft.com/office/powerpoint/2010/main" val="4356248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E9221-0977-4E5E-BB0E-B68D255D5D26}"/>
              </a:ext>
            </a:extLst>
          </p:cNvPr>
          <p:cNvSpPr>
            <a:spLocks noGrp="1"/>
          </p:cNvSpPr>
          <p:nvPr>
            <p:ph type="title"/>
          </p:nvPr>
        </p:nvSpPr>
        <p:spPr>
          <a:xfrm>
            <a:off x="623888" y="1709741"/>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C7D970-2A8E-4BD1-9631-20314335CDDC}"/>
              </a:ext>
            </a:extLst>
          </p:cNvPr>
          <p:cNvSpPr>
            <a:spLocks noGrp="1"/>
          </p:cNvSpPr>
          <p:nvPr>
            <p:ph type="body" idx="1"/>
          </p:nvPr>
        </p:nvSpPr>
        <p:spPr>
          <a:xfrm>
            <a:off x="623888" y="4589466"/>
            <a:ext cx="78867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71006D3-465D-4459-B24F-FF274AF00E2C}"/>
              </a:ext>
            </a:extLst>
          </p:cNvPr>
          <p:cNvSpPr>
            <a:spLocks noGrp="1"/>
          </p:cNvSpPr>
          <p:nvPr>
            <p:ph type="dt" sz="half" idx="10"/>
          </p:nvPr>
        </p:nvSpPr>
        <p:spPr/>
        <p:txBody>
          <a:bodyPr/>
          <a:lstStyle/>
          <a:p>
            <a:fld id="{FE173D2F-5763-4C43-8686-B4D63583FEFF}" type="datetimeFigureOut">
              <a:rPr lang="en-US" smtClean="0"/>
              <a:t>11/19/2019</a:t>
            </a:fld>
            <a:endParaRPr lang="en-US"/>
          </a:p>
        </p:txBody>
      </p:sp>
      <p:sp>
        <p:nvSpPr>
          <p:cNvPr id="5" name="Footer Placeholder 4">
            <a:extLst>
              <a:ext uri="{FF2B5EF4-FFF2-40B4-BE49-F238E27FC236}">
                <a16:creationId xmlns:a16="http://schemas.microsoft.com/office/drawing/2014/main" id="{B79E01B6-E553-4A90-B260-5C2E9C4CE4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03065D-786B-4215-AAFC-DD9C3F35F7AF}"/>
              </a:ext>
            </a:extLst>
          </p:cNvPr>
          <p:cNvSpPr>
            <a:spLocks noGrp="1"/>
          </p:cNvSpPr>
          <p:nvPr>
            <p:ph type="sldNum" sz="quarter" idx="12"/>
          </p:nvPr>
        </p:nvSpPr>
        <p:spPr/>
        <p:txBody>
          <a:bodyPr/>
          <a:lstStyle/>
          <a:p>
            <a:fld id="{37086109-2802-451B-AA62-50F5D8C4C8AF}" type="slidenum">
              <a:rPr lang="en-US" smtClean="0"/>
              <a:t>‹#›</a:t>
            </a:fld>
            <a:endParaRPr lang="en-US"/>
          </a:p>
        </p:txBody>
      </p:sp>
    </p:spTree>
    <p:extLst>
      <p:ext uri="{BB962C8B-B14F-4D97-AF65-F5344CB8AC3E}">
        <p14:creationId xmlns:p14="http://schemas.microsoft.com/office/powerpoint/2010/main" val="178992486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618065-5D81-45B3-A084-5D015694505B}"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F919D5-9C5E-4E05-89D1-759DBD28F2CA}" type="slidenum">
              <a:rPr lang="en-US" smtClean="0"/>
              <a:t>‹#›</a:t>
            </a:fld>
            <a:endParaRPr lang="en-US"/>
          </a:p>
        </p:txBody>
      </p:sp>
    </p:spTree>
    <p:extLst>
      <p:ext uri="{BB962C8B-B14F-4D97-AF65-F5344CB8AC3E}">
        <p14:creationId xmlns:p14="http://schemas.microsoft.com/office/powerpoint/2010/main" val="15007562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618065-5D81-45B3-A084-5D015694505B}"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FF919D5-9C5E-4E05-89D1-759DBD28F2CA}" type="slidenum">
              <a:rPr lang="en-US" smtClean="0"/>
              <a:t>‹#›</a:t>
            </a:fld>
            <a:endParaRPr lang="en-US"/>
          </a:p>
        </p:txBody>
      </p:sp>
    </p:spTree>
    <p:extLst>
      <p:ext uri="{BB962C8B-B14F-4D97-AF65-F5344CB8AC3E}">
        <p14:creationId xmlns:p14="http://schemas.microsoft.com/office/powerpoint/2010/main" val="37665244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618065-5D81-45B3-A084-5D015694505B}"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F919D5-9C5E-4E05-89D1-759DBD28F2CA}" type="slidenum">
              <a:rPr lang="en-US" smtClean="0"/>
              <a:t>‹#›</a:t>
            </a:fld>
            <a:endParaRPr lang="en-US"/>
          </a:p>
        </p:txBody>
      </p:sp>
    </p:spTree>
    <p:extLst>
      <p:ext uri="{BB962C8B-B14F-4D97-AF65-F5344CB8AC3E}">
        <p14:creationId xmlns:p14="http://schemas.microsoft.com/office/powerpoint/2010/main" val="13447913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618065-5D81-45B3-A084-5D015694505B}"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FF919D5-9C5E-4E05-89D1-759DBD28F2CA}" type="slidenum">
              <a:rPr lang="en-US" smtClean="0"/>
              <a:t>‹#›</a:t>
            </a:fld>
            <a:endParaRPr lang="en-US"/>
          </a:p>
        </p:txBody>
      </p:sp>
    </p:spTree>
    <p:extLst>
      <p:ext uri="{BB962C8B-B14F-4D97-AF65-F5344CB8AC3E}">
        <p14:creationId xmlns:p14="http://schemas.microsoft.com/office/powerpoint/2010/main" val="4296963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6D57C64-D0C5-4A02-A7EE-E5F32E87CA6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F4531E-431D-4160-9998-FF890A1831A0}" type="slidenum">
              <a:rPr lang="en-US" smtClean="0"/>
              <a:t>‹#›</a:t>
            </a:fld>
            <a:endParaRPr lang="en-US"/>
          </a:p>
        </p:txBody>
      </p:sp>
    </p:spTree>
    <p:extLst>
      <p:ext uri="{BB962C8B-B14F-4D97-AF65-F5344CB8AC3E}">
        <p14:creationId xmlns:p14="http://schemas.microsoft.com/office/powerpoint/2010/main" val="25982620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D57C64-D0C5-4A02-A7EE-E5F32E87CA6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F4531E-431D-4160-9998-FF890A1831A0}" type="slidenum">
              <a:rPr lang="en-US" smtClean="0"/>
              <a:t>‹#›</a:t>
            </a:fld>
            <a:endParaRPr lang="en-US"/>
          </a:p>
        </p:txBody>
      </p:sp>
    </p:spTree>
    <p:extLst>
      <p:ext uri="{BB962C8B-B14F-4D97-AF65-F5344CB8AC3E}">
        <p14:creationId xmlns:p14="http://schemas.microsoft.com/office/powerpoint/2010/main" val="40672504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6D57C64-D0C5-4A02-A7EE-E5F32E87CA6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F4531E-431D-4160-9998-FF890A1831A0}" type="slidenum">
              <a:rPr lang="en-US" smtClean="0"/>
              <a:t>‹#›</a:t>
            </a:fld>
            <a:endParaRPr lang="en-US"/>
          </a:p>
        </p:txBody>
      </p:sp>
    </p:spTree>
    <p:extLst>
      <p:ext uri="{BB962C8B-B14F-4D97-AF65-F5344CB8AC3E}">
        <p14:creationId xmlns:p14="http://schemas.microsoft.com/office/powerpoint/2010/main" val="37935707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6D57C64-D0C5-4A02-A7EE-E5F32E87CA6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F4531E-431D-4160-9998-FF890A1831A0}" type="slidenum">
              <a:rPr lang="en-US" smtClean="0"/>
              <a:t>‹#›</a:t>
            </a:fld>
            <a:endParaRPr lang="en-US"/>
          </a:p>
        </p:txBody>
      </p:sp>
    </p:spTree>
    <p:extLst>
      <p:ext uri="{BB962C8B-B14F-4D97-AF65-F5344CB8AC3E}">
        <p14:creationId xmlns:p14="http://schemas.microsoft.com/office/powerpoint/2010/main" val="2142171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6D57C64-D0C5-4A02-A7EE-E5F32E87CA6E}" type="datetimeFigureOut">
              <a:rPr lang="en-US" smtClean="0"/>
              <a:t>11/19/2019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F4531E-431D-4160-9998-FF890A1831A0}" type="slidenum">
              <a:rPr lang="en-US" smtClean="0"/>
              <a:t>‹#›</a:t>
            </a:fld>
            <a:endParaRPr lang="en-US"/>
          </a:p>
        </p:txBody>
      </p:sp>
    </p:spTree>
    <p:extLst>
      <p:ext uri="{BB962C8B-B14F-4D97-AF65-F5344CB8AC3E}">
        <p14:creationId xmlns:p14="http://schemas.microsoft.com/office/powerpoint/2010/main" val="11877855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6D57C64-D0C5-4A02-A7EE-E5F32E87CA6E}" type="datetimeFigureOut">
              <a:rPr lang="en-US" smtClean="0"/>
              <a:t>11/19/2019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F4531E-431D-4160-9998-FF890A1831A0}" type="slidenum">
              <a:rPr lang="en-US" smtClean="0"/>
              <a:t>‹#›</a:t>
            </a:fld>
            <a:endParaRPr lang="en-US"/>
          </a:p>
        </p:txBody>
      </p:sp>
    </p:spTree>
    <p:extLst>
      <p:ext uri="{BB962C8B-B14F-4D97-AF65-F5344CB8AC3E}">
        <p14:creationId xmlns:p14="http://schemas.microsoft.com/office/powerpoint/2010/main" val="42001512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B607F-E7D2-4545-9092-250EDA6ED1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AD8074E-E4D3-45B1-A99F-07B9B2596702}"/>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4F00A6-0CF1-4606-9EBF-EB066596AF50}"/>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8C6987-FF94-48FF-A908-64D2A763B335}"/>
              </a:ext>
            </a:extLst>
          </p:cNvPr>
          <p:cNvSpPr>
            <a:spLocks noGrp="1"/>
          </p:cNvSpPr>
          <p:nvPr>
            <p:ph type="dt" sz="half" idx="10"/>
          </p:nvPr>
        </p:nvSpPr>
        <p:spPr/>
        <p:txBody>
          <a:bodyPr/>
          <a:lstStyle/>
          <a:p>
            <a:fld id="{FE173D2F-5763-4C43-8686-B4D63583FEFF}" type="datetimeFigureOut">
              <a:rPr lang="en-US" smtClean="0"/>
              <a:t>11/19/2019</a:t>
            </a:fld>
            <a:endParaRPr lang="en-US"/>
          </a:p>
        </p:txBody>
      </p:sp>
      <p:sp>
        <p:nvSpPr>
          <p:cNvPr id="6" name="Footer Placeholder 5">
            <a:extLst>
              <a:ext uri="{FF2B5EF4-FFF2-40B4-BE49-F238E27FC236}">
                <a16:creationId xmlns:a16="http://schemas.microsoft.com/office/drawing/2014/main" id="{091FDB87-43AF-4D93-B2D8-C822E5EC22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D4C60A-6426-467F-AFD1-C0EBCD69BF63}"/>
              </a:ext>
            </a:extLst>
          </p:cNvPr>
          <p:cNvSpPr>
            <a:spLocks noGrp="1"/>
          </p:cNvSpPr>
          <p:nvPr>
            <p:ph type="sldNum" sz="quarter" idx="12"/>
          </p:nvPr>
        </p:nvSpPr>
        <p:spPr/>
        <p:txBody>
          <a:bodyPr/>
          <a:lstStyle/>
          <a:p>
            <a:fld id="{37086109-2802-451B-AA62-50F5D8C4C8AF}" type="slidenum">
              <a:rPr lang="en-US" smtClean="0"/>
              <a:t>‹#›</a:t>
            </a:fld>
            <a:endParaRPr lang="en-US"/>
          </a:p>
        </p:txBody>
      </p:sp>
    </p:spTree>
    <p:extLst>
      <p:ext uri="{BB962C8B-B14F-4D97-AF65-F5344CB8AC3E}">
        <p14:creationId xmlns:p14="http://schemas.microsoft.com/office/powerpoint/2010/main" val="233965046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D57C64-D0C5-4A02-A7EE-E5F32E87CA6E}" type="datetimeFigureOut">
              <a:rPr lang="en-US" smtClean="0"/>
              <a:t>11/19/2019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F4531E-431D-4160-9998-FF890A1831A0}" type="slidenum">
              <a:rPr lang="en-US" smtClean="0"/>
              <a:t>‹#›</a:t>
            </a:fld>
            <a:endParaRPr lang="en-US"/>
          </a:p>
        </p:txBody>
      </p:sp>
    </p:spTree>
    <p:extLst>
      <p:ext uri="{BB962C8B-B14F-4D97-AF65-F5344CB8AC3E}">
        <p14:creationId xmlns:p14="http://schemas.microsoft.com/office/powerpoint/2010/main" val="11990338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D57C64-D0C5-4A02-A7EE-E5F32E87CA6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F4531E-431D-4160-9998-FF890A1831A0}" type="slidenum">
              <a:rPr lang="en-US" smtClean="0"/>
              <a:t>‹#›</a:t>
            </a:fld>
            <a:endParaRPr lang="en-US"/>
          </a:p>
        </p:txBody>
      </p:sp>
    </p:spTree>
    <p:extLst>
      <p:ext uri="{BB962C8B-B14F-4D97-AF65-F5344CB8AC3E}">
        <p14:creationId xmlns:p14="http://schemas.microsoft.com/office/powerpoint/2010/main" val="14913001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D57C64-D0C5-4A02-A7EE-E5F32E87CA6E}"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F4531E-431D-4160-9998-FF890A1831A0}" type="slidenum">
              <a:rPr lang="en-US" smtClean="0"/>
              <a:t>‹#›</a:t>
            </a:fld>
            <a:endParaRPr lang="en-US"/>
          </a:p>
        </p:txBody>
      </p:sp>
    </p:spTree>
    <p:extLst>
      <p:ext uri="{BB962C8B-B14F-4D97-AF65-F5344CB8AC3E}">
        <p14:creationId xmlns:p14="http://schemas.microsoft.com/office/powerpoint/2010/main" val="32965438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D57C64-D0C5-4A02-A7EE-E5F32E87CA6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F4531E-431D-4160-9998-FF890A1831A0}" type="slidenum">
              <a:rPr lang="en-US" smtClean="0"/>
              <a:t>‹#›</a:t>
            </a:fld>
            <a:endParaRPr lang="en-US"/>
          </a:p>
        </p:txBody>
      </p:sp>
    </p:spTree>
    <p:extLst>
      <p:ext uri="{BB962C8B-B14F-4D97-AF65-F5344CB8AC3E}">
        <p14:creationId xmlns:p14="http://schemas.microsoft.com/office/powerpoint/2010/main" val="37971691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6D57C64-D0C5-4A02-A7EE-E5F32E87CA6E}"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F4531E-431D-4160-9998-FF890A1831A0}" type="slidenum">
              <a:rPr lang="en-US" smtClean="0"/>
              <a:t>‹#›</a:t>
            </a:fld>
            <a:endParaRPr lang="en-US"/>
          </a:p>
        </p:txBody>
      </p:sp>
    </p:spTree>
    <p:extLst>
      <p:ext uri="{BB962C8B-B14F-4D97-AF65-F5344CB8AC3E}">
        <p14:creationId xmlns:p14="http://schemas.microsoft.com/office/powerpoint/2010/main" val="29461151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3"/>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98464A5-49B7-5F49-BEE4-E3B40CCCBE30}"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D21868-E36A-8D48-8730-94C9CAB8311F}" type="slidenum">
              <a:rPr lang="en-US" smtClean="0"/>
              <a:t>‹#›</a:t>
            </a:fld>
            <a:endParaRPr lang="en-US"/>
          </a:p>
        </p:txBody>
      </p:sp>
    </p:spTree>
    <p:extLst>
      <p:ext uri="{BB962C8B-B14F-4D97-AF65-F5344CB8AC3E}">
        <p14:creationId xmlns:p14="http://schemas.microsoft.com/office/powerpoint/2010/main" val="35413847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8464A5-49B7-5F49-BEE4-E3B40CCCBE30}"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D21868-E36A-8D48-8730-94C9CAB8311F}" type="slidenum">
              <a:rPr lang="en-US" smtClean="0"/>
              <a:t>‹#›</a:t>
            </a:fld>
            <a:endParaRPr lang="en-US"/>
          </a:p>
        </p:txBody>
      </p:sp>
    </p:spTree>
    <p:extLst>
      <p:ext uri="{BB962C8B-B14F-4D97-AF65-F5344CB8AC3E}">
        <p14:creationId xmlns:p14="http://schemas.microsoft.com/office/powerpoint/2010/main" val="4323587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98464A5-49B7-5F49-BEE4-E3B40CCCBE30}"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D21868-E36A-8D48-8730-94C9CAB8311F}" type="slidenum">
              <a:rPr lang="en-US" smtClean="0"/>
              <a:t>‹#›</a:t>
            </a:fld>
            <a:endParaRPr lang="en-US"/>
          </a:p>
        </p:txBody>
      </p:sp>
    </p:spTree>
    <p:extLst>
      <p:ext uri="{BB962C8B-B14F-4D97-AF65-F5344CB8AC3E}">
        <p14:creationId xmlns:p14="http://schemas.microsoft.com/office/powerpoint/2010/main" val="261611581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98464A5-49B7-5F49-BEE4-E3B40CCCBE30}"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D21868-E36A-8D48-8730-94C9CAB8311F}" type="slidenum">
              <a:rPr lang="en-US" smtClean="0"/>
              <a:t>‹#›</a:t>
            </a:fld>
            <a:endParaRPr lang="en-US"/>
          </a:p>
        </p:txBody>
      </p:sp>
    </p:spTree>
    <p:extLst>
      <p:ext uri="{BB962C8B-B14F-4D97-AF65-F5344CB8AC3E}">
        <p14:creationId xmlns:p14="http://schemas.microsoft.com/office/powerpoint/2010/main" val="294846316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98464A5-49B7-5F49-BEE4-E3B40CCCBE30}" type="datetimeFigureOut">
              <a:rPr lang="en-US" smtClean="0"/>
              <a:t>11/19/2019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D21868-E36A-8D48-8730-94C9CAB8311F}" type="slidenum">
              <a:rPr lang="en-US" smtClean="0"/>
              <a:t>‹#›</a:t>
            </a:fld>
            <a:endParaRPr lang="en-US"/>
          </a:p>
        </p:txBody>
      </p:sp>
    </p:spTree>
    <p:extLst>
      <p:ext uri="{BB962C8B-B14F-4D97-AF65-F5344CB8AC3E}">
        <p14:creationId xmlns:p14="http://schemas.microsoft.com/office/powerpoint/2010/main" val="3095716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3DB51-C36D-45C3-A285-349E97DEB177}"/>
              </a:ext>
            </a:extLst>
          </p:cNvPr>
          <p:cNvSpPr>
            <a:spLocks noGrp="1"/>
          </p:cNvSpPr>
          <p:nvPr>
            <p:ph type="title"/>
          </p:nvPr>
        </p:nvSpPr>
        <p:spPr>
          <a:xfrm>
            <a:off x="629841" y="365128"/>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20D26B-E363-4EDB-8FB0-4C00E5981EB7}"/>
              </a:ext>
            </a:extLst>
          </p:cNvPr>
          <p:cNvSpPr>
            <a:spLocks noGrp="1"/>
          </p:cNvSpPr>
          <p:nvPr>
            <p:ph type="body" idx="1"/>
          </p:nvPr>
        </p:nvSpPr>
        <p:spPr>
          <a:xfrm>
            <a:off x="629842" y="1681163"/>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C948FC-3076-42AA-B4D2-5147416FD4B0}"/>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7A422C-4A82-41A3-964F-A4908F458A5E}"/>
              </a:ext>
            </a:extLst>
          </p:cNvPr>
          <p:cNvSpPr>
            <a:spLocks noGrp="1"/>
          </p:cNvSpPr>
          <p:nvPr>
            <p:ph type="body" sz="quarter" idx="3"/>
          </p:nvPr>
        </p:nvSpPr>
        <p:spPr>
          <a:xfrm>
            <a:off x="4629151" y="1681163"/>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27B285-A47C-4453-B666-E7B59DE210DE}"/>
              </a:ext>
            </a:extLst>
          </p:cNvPr>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059B48-7727-420E-8A34-419D28F457FC}"/>
              </a:ext>
            </a:extLst>
          </p:cNvPr>
          <p:cNvSpPr>
            <a:spLocks noGrp="1"/>
          </p:cNvSpPr>
          <p:nvPr>
            <p:ph type="dt" sz="half" idx="10"/>
          </p:nvPr>
        </p:nvSpPr>
        <p:spPr/>
        <p:txBody>
          <a:bodyPr/>
          <a:lstStyle/>
          <a:p>
            <a:fld id="{FE173D2F-5763-4C43-8686-B4D63583FEFF}" type="datetimeFigureOut">
              <a:rPr lang="en-US" smtClean="0"/>
              <a:t>11/19/2019</a:t>
            </a:fld>
            <a:endParaRPr lang="en-US"/>
          </a:p>
        </p:txBody>
      </p:sp>
      <p:sp>
        <p:nvSpPr>
          <p:cNvPr id="8" name="Footer Placeholder 7">
            <a:extLst>
              <a:ext uri="{FF2B5EF4-FFF2-40B4-BE49-F238E27FC236}">
                <a16:creationId xmlns:a16="http://schemas.microsoft.com/office/drawing/2014/main" id="{779622BB-FD46-41DD-9412-F2634B26C4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F059A32-6C12-4C10-9E72-71DC143A966E}"/>
              </a:ext>
            </a:extLst>
          </p:cNvPr>
          <p:cNvSpPr>
            <a:spLocks noGrp="1"/>
          </p:cNvSpPr>
          <p:nvPr>
            <p:ph type="sldNum" sz="quarter" idx="12"/>
          </p:nvPr>
        </p:nvSpPr>
        <p:spPr/>
        <p:txBody>
          <a:bodyPr/>
          <a:lstStyle/>
          <a:p>
            <a:fld id="{37086109-2802-451B-AA62-50F5D8C4C8AF}" type="slidenum">
              <a:rPr lang="en-US" smtClean="0"/>
              <a:t>‹#›</a:t>
            </a:fld>
            <a:endParaRPr lang="en-US"/>
          </a:p>
        </p:txBody>
      </p:sp>
    </p:spTree>
    <p:extLst>
      <p:ext uri="{BB962C8B-B14F-4D97-AF65-F5344CB8AC3E}">
        <p14:creationId xmlns:p14="http://schemas.microsoft.com/office/powerpoint/2010/main" val="23392429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98464A5-49B7-5F49-BEE4-E3B40CCCBE30}" type="datetimeFigureOut">
              <a:rPr lang="en-US" smtClean="0"/>
              <a:t>11/19/2019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D21868-E36A-8D48-8730-94C9CAB8311F}" type="slidenum">
              <a:rPr lang="en-US" smtClean="0"/>
              <a:t>‹#›</a:t>
            </a:fld>
            <a:endParaRPr lang="en-US"/>
          </a:p>
        </p:txBody>
      </p:sp>
    </p:spTree>
    <p:extLst>
      <p:ext uri="{BB962C8B-B14F-4D97-AF65-F5344CB8AC3E}">
        <p14:creationId xmlns:p14="http://schemas.microsoft.com/office/powerpoint/2010/main" val="30989688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8464A5-49B7-5F49-BEE4-E3B40CCCBE30}" type="datetimeFigureOut">
              <a:rPr lang="en-US" smtClean="0"/>
              <a:t>11/19/2019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D21868-E36A-8D48-8730-94C9CAB8311F}" type="slidenum">
              <a:rPr lang="en-US" smtClean="0"/>
              <a:t>‹#›</a:t>
            </a:fld>
            <a:endParaRPr lang="en-US"/>
          </a:p>
        </p:txBody>
      </p:sp>
    </p:spTree>
    <p:extLst>
      <p:ext uri="{BB962C8B-B14F-4D97-AF65-F5344CB8AC3E}">
        <p14:creationId xmlns:p14="http://schemas.microsoft.com/office/powerpoint/2010/main" val="5401953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8464A5-49B7-5F49-BEE4-E3B40CCCBE30}"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D21868-E36A-8D48-8730-94C9CAB8311F}" type="slidenum">
              <a:rPr lang="en-US" smtClean="0"/>
              <a:t>‹#›</a:t>
            </a:fld>
            <a:endParaRPr lang="en-US"/>
          </a:p>
        </p:txBody>
      </p:sp>
    </p:spTree>
    <p:extLst>
      <p:ext uri="{BB962C8B-B14F-4D97-AF65-F5344CB8AC3E}">
        <p14:creationId xmlns:p14="http://schemas.microsoft.com/office/powerpoint/2010/main" val="4300022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98464A5-49B7-5F49-BEE4-E3B40CCCBE30}" type="datetimeFigureOut">
              <a:rPr lang="en-US" smtClean="0"/>
              <a:t>11/19/2019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D21868-E36A-8D48-8730-94C9CAB8311F}" type="slidenum">
              <a:rPr lang="en-US" smtClean="0"/>
              <a:t>‹#›</a:t>
            </a:fld>
            <a:endParaRPr lang="en-US"/>
          </a:p>
        </p:txBody>
      </p:sp>
    </p:spTree>
    <p:extLst>
      <p:ext uri="{BB962C8B-B14F-4D97-AF65-F5344CB8AC3E}">
        <p14:creationId xmlns:p14="http://schemas.microsoft.com/office/powerpoint/2010/main" val="13631270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8464A5-49B7-5F49-BEE4-E3B40CCCBE30}"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D21868-E36A-8D48-8730-94C9CAB8311F}" type="slidenum">
              <a:rPr lang="en-US" smtClean="0"/>
              <a:t>‹#›</a:t>
            </a:fld>
            <a:endParaRPr lang="en-US"/>
          </a:p>
        </p:txBody>
      </p:sp>
    </p:spTree>
    <p:extLst>
      <p:ext uri="{BB962C8B-B14F-4D97-AF65-F5344CB8AC3E}">
        <p14:creationId xmlns:p14="http://schemas.microsoft.com/office/powerpoint/2010/main" val="25722040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6"/>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6"/>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98464A5-49B7-5F49-BEE4-E3B40CCCBE30}" type="datetimeFigureOut">
              <a:rPr lang="en-US" smtClean="0"/>
              <a:t>11/19/2019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D21868-E36A-8D48-8730-94C9CAB8311F}" type="slidenum">
              <a:rPr lang="en-US" smtClean="0"/>
              <a:t>‹#›</a:t>
            </a:fld>
            <a:endParaRPr lang="en-US"/>
          </a:p>
        </p:txBody>
      </p:sp>
    </p:spTree>
    <p:extLst>
      <p:ext uri="{BB962C8B-B14F-4D97-AF65-F5344CB8AC3E}">
        <p14:creationId xmlns:p14="http://schemas.microsoft.com/office/powerpoint/2010/main" val="1348091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4A405-B4EA-473E-BB5C-C5AD55FE37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65AF27D-94BF-4ED4-A157-EA767B628D9C}"/>
              </a:ext>
            </a:extLst>
          </p:cNvPr>
          <p:cNvSpPr>
            <a:spLocks noGrp="1"/>
          </p:cNvSpPr>
          <p:nvPr>
            <p:ph type="dt" sz="half" idx="10"/>
          </p:nvPr>
        </p:nvSpPr>
        <p:spPr/>
        <p:txBody>
          <a:bodyPr/>
          <a:lstStyle/>
          <a:p>
            <a:fld id="{FE173D2F-5763-4C43-8686-B4D63583FEFF}" type="datetimeFigureOut">
              <a:rPr lang="en-US" smtClean="0"/>
              <a:t>11/19/2019</a:t>
            </a:fld>
            <a:endParaRPr lang="en-US"/>
          </a:p>
        </p:txBody>
      </p:sp>
      <p:sp>
        <p:nvSpPr>
          <p:cNvPr id="4" name="Footer Placeholder 3">
            <a:extLst>
              <a:ext uri="{FF2B5EF4-FFF2-40B4-BE49-F238E27FC236}">
                <a16:creationId xmlns:a16="http://schemas.microsoft.com/office/drawing/2014/main" id="{F8958C2F-C193-4752-BEB3-9EA9C254150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14174F5-8BDE-41B0-AE74-6C5AEEBA95C0}"/>
              </a:ext>
            </a:extLst>
          </p:cNvPr>
          <p:cNvSpPr>
            <a:spLocks noGrp="1"/>
          </p:cNvSpPr>
          <p:nvPr>
            <p:ph type="sldNum" sz="quarter" idx="12"/>
          </p:nvPr>
        </p:nvSpPr>
        <p:spPr/>
        <p:txBody>
          <a:bodyPr/>
          <a:lstStyle/>
          <a:p>
            <a:fld id="{37086109-2802-451B-AA62-50F5D8C4C8AF}" type="slidenum">
              <a:rPr lang="en-US" smtClean="0"/>
              <a:t>‹#›</a:t>
            </a:fld>
            <a:endParaRPr lang="en-US"/>
          </a:p>
        </p:txBody>
      </p:sp>
    </p:spTree>
    <p:extLst>
      <p:ext uri="{BB962C8B-B14F-4D97-AF65-F5344CB8AC3E}">
        <p14:creationId xmlns:p14="http://schemas.microsoft.com/office/powerpoint/2010/main" val="809090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10C0EB-B7CF-47AD-972D-B308D2ECADC7}"/>
              </a:ext>
            </a:extLst>
          </p:cNvPr>
          <p:cNvSpPr>
            <a:spLocks noGrp="1"/>
          </p:cNvSpPr>
          <p:nvPr>
            <p:ph type="dt" sz="half" idx="10"/>
          </p:nvPr>
        </p:nvSpPr>
        <p:spPr/>
        <p:txBody>
          <a:bodyPr/>
          <a:lstStyle/>
          <a:p>
            <a:fld id="{FE173D2F-5763-4C43-8686-B4D63583FEFF}" type="datetimeFigureOut">
              <a:rPr lang="en-US" smtClean="0"/>
              <a:t>11/19/2019</a:t>
            </a:fld>
            <a:endParaRPr lang="en-US"/>
          </a:p>
        </p:txBody>
      </p:sp>
      <p:sp>
        <p:nvSpPr>
          <p:cNvPr id="3" name="Footer Placeholder 2">
            <a:extLst>
              <a:ext uri="{FF2B5EF4-FFF2-40B4-BE49-F238E27FC236}">
                <a16:creationId xmlns:a16="http://schemas.microsoft.com/office/drawing/2014/main" id="{888D625C-AAAA-4E20-B046-1B04ED9F3A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5BB042A-6182-44E8-AFC4-7F726C053F12}"/>
              </a:ext>
            </a:extLst>
          </p:cNvPr>
          <p:cNvSpPr>
            <a:spLocks noGrp="1"/>
          </p:cNvSpPr>
          <p:nvPr>
            <p:ph type="sldNum" sz="quarter" idx="12"/>
          </p:nvPr>
        </p:nvSpPr>
        <p:spPr/>
        <p:txBody>
          <a:bodyPr/>
          <a:lstStyle/>
          <a:p>
            <a:fld id="{37086109-2802-451B-AA62-50F5D8C4C8AF}" type="slidenum">
              <a:rPr lang="en-US" smtClean="0"/>
              <a:t>‹#›</a:t>
            </a:fld>
            <a:endParaRPr lang="en-US"/>
          </a:p>
        </p:txBody>
      </p:sp>
    </p:spTree>
    <p:extLst>
      <p:ext uri="{BB962C8B-B14F-4D97-AF65-F5344CB8AC3E}">
        <p14:creationId xmlns:p14="http://schemas.microsoft.com/office/powerpoint/2010/main" val="2751968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2A4EA-9789-4E87-B396-FDA30D3955B9}"/>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64BCEDA-45D9-4E49-B120-EA09860717CA}"/>
              </a:ext>
            </a:extLst>
          </p:cNvPr>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47874E-E0A9-4654-B5F7-A2C81CA27E66}"/>
              </a:ext>
            </a:extLst>
          </p:cNvPr>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0180B8-F59B-4A12-9948-78AF3E6DEF05}"/>
              </a:ext>
            </a:extLst>
          </p:cNvPr>
          <p:cNvSpPr>
            <a:spLocks noGrp="1"/>
          </p:cNvSpPr>
          <p:nvPr>
            <p:ph type="dt" sz="half" idx="10"/>
          </p:nvPr>
        </p:nvSpPr>
        <p:spPr/>
        <p:txBody>
          <a:bodyPr/>
          <a:lstStyle/>
          <a:p>
            <a:fld id="{FE173D2F-5763-4C43-8686-B4D63583FEFF}" type="datetimeFigureOut">
              <a:rPr lang="en-US" smtClean="0"/>
              <a:t>11/19/2019</a:t>
            </a:fld>
            <a:endParaRPr lang="en-US"/>
          </a:p>
        </p:txBody>
      </p:sp>
      <p:sp>
        <p:nvSpPr>
          <p:cNvPr id="6" name="Footer Placeholder 5">
            <a:extLst>
              <a:ext uri="{FF2B5EF4-FFF2-40B4-BE49-F238E27FC236}">
                <a16:creationId xmlns:a16="http://schemas.microsoft.com/office/drawing/2014/main" id="{ABB85773-9A6B-4659-B3A6-A89A4C0E56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6C0E56-E620-4B5E-849D-D9B49508FC31}"/>
              </a:ext>
            </a:extLst>
          </p:cNvPr>
          <p:cNvSpPr>
            <a:spLocks noGrp="1"/>
          </p:cNvSpPr>
          <p:nvPr>
            <p:ph type="sldNum" sz="quarter" idx="12"/>
          </p:nvPr>
        </p:nvSpPr>
        <p:spPr/>
        <p:txBody>
          <a:bodyPr/>
          <a:lstStyle/>
          <a:p>
            <a:fld id="{37086109-2802-451B-AA62-50F5D8C4C8AF}" type="slidenum">
              <a:rPr lang="en-US" smtClean="0"/>
              <a:t>‹#›</a:t>
            </a:fld>
            <a:endParaRPr lang="en-US"/>
          </a:p>
        </p:txBody>
      </p:sp>
    </p:spTree>
    <p:extLst>
      <p:ext uri="{BB962C8B-B14F-4D97-AF65-F5344CB8AC3E}">
        <p14:creationId xmlns:p14="http://schemas.microsoft.com/office/powerpoint/2010/main" val="31241199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F5D09-A8F1-495B-B385-3C56C101857B}"/>
              </a:ext>
            </a:extLst>
          </p:cNvPr>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208E9E-59E2-4C8D-ABBC-FF70E7DBCFF8}"/>
              </a:ext>
            </a:extLst>
          </p:cNvPr>
          <p:cNvSpPr>
            <a:spLocks noGrp="1"/>
          </p:cNvSpPr>
          <p:nvPr>
            <p:ph type="pic" idx="1"/>
          </p:nvPr>
        </p:nvSpPr>
        <p:spPr>
          <a:xfrm>
            <a:off x="3887391" y="987428"/>
            <a:ext cx="462915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46F580DC-0D7E-499B-8769-A4A77EA8CCF3}"/>
              </a:ext>
            </a:extLst>
          </p:cNvPr>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0331A1-7050-421D-AE0E-58923E9B128B}"/>
              </a:ext>
            </a:extLst>
          </p:cNvPr>
          <p:cNvSpPr>
            <a:spLocks noGrp="1"/>
          </p:cNvSpPr>
          <p:nvPr>
            <p:ph type="dt" sz="half" idx="10"/>
          </p:nvPr>
        </p:nvSpPr>
        <p:spPr/>
        <p:txBody>
          <a:bodyPr/>
          <a:lstStyle/>
          <a:p>
            <a:fld id="{FE173D2F-5763-4C43-8686-B4D63583FEFF}" type="datetimeFigureOut">
              <a:rPr lang="en-US" smtClean="0"/>
              <a:t>11/19/2019</a:t>
            </a:fld>
            <a:endParaRPr lang="en-US"/>
          </a:p>
        </p:txBody>
      </p:sp>
      <p:sp>
        <p:nvSpPr>
          <p:cNvPr id="6" name="Footer Placeholder 5">
            <a:extLst>
              <a:ext uri="{FF2B5EF4-FFF2-40B4-BE49-F238E27FC236}">
                <a16:creationId xmlns:a16="http://schemas.microsoft.com/office/drawing/2014/main" id="{1B4F4DC0-4F61-4473-9E45-0AC5278A5E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9C7046-B68F-4EC7-96C4-C8E1BEAF58B9}"/>
              </a:ext>
            </a:extLst>
          </p:cNvPr>
          <p:cNvSpPr>
            <a:spLocks noGrp="1"/>
          </p:cNvSpPr>
          <p:nvPr>
            <p:ph type="sldNum" sz="quarter" idx="12"/>
          </p:nvPr>
        </p:nvSpPr>
        <p:spPr/>
        <p:txBody>
          <a:bodyPr/>
          <a:lstStyle/>
          <a:p>
            <a:fld id="{37086109-2802-451B-AA62-50F5D8C4C8AF}" type="slidenum">
              <a:rPr lang="en-US" smtClean="0"/>
              <a:t>‹#›</a:t>
            </a:fld>
            <a:endParaRPr lang="en-US"/>
          </a:p>
        </p:txBody>
      </p:sp>
    </p:spTree>
    <p:extLst>
      <p:ext uri="{BB962C8B-B14F-4D97-AF65-F5344CB8AC3E}">
        <p14:creationId xmlns:p14="http://schemas.microsoft.com/office/powerpoint/2010/main" val="3563112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DBB4FA-CD6F-4635-A6B5-15FF4004B2BA}"/>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8A5FFC-4C89-4566-8723-6BFD646EB92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7F57D7-D297-43AD-8534-84DB9DC8D0C1}"/>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173D2F-5763-4C43-8686-B4D63583FEFF}" type="datetimeFigureOut">
              <a:rPr lang="en-US" smtClean="0"/>
              <a:t>11/19/2019</a:t>
            </a:fld>
            <a:endParaRPr lang="en-US"/>
          </a:p>
        </p:txBody>
      </p:sp>
      <p:sp>
        <p:nvSpPr>
          <p:cNvPr id="5" name="Footer Placeholder 4">
            <a:extLst>
              <a:ext uri="{FF2B5EF4-FFF2-40B4-BE49-F238E27FC236}">
                <a16:creationId xmlns:a16="http://schemas.microsoft.com/office/drawing/2014/main" id="{25037355-6E44-40EF-8747-E07934B891F7}"/>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D7E989B-B174-41ED-B22C-F83018F27EC3}"/>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86109-2802-451B-AA62-50F5D8C4C8AF}" type="slidenum">
              <a:rPr lang="en-US" smtClean="0"/>
              <a:t>‹#›</a:t>
            </a:fld>
            <a:endParaRPr lang="en-US"/>
          </a:p>
        </p:txBody>
      </p:sp>
    </p:spTree>
    <p:extLst>
      <p:ext uri="{BB962C8B-B14F-4D97-AF65-F5344CB8AC3E}">
        <p14:creationId xmlns:p14="http://schemas.microsoft.com/office/powerpoint/2010/main" val="20610235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173D2F-5763-4C43-8686-B4D63583FEFF}" type="datetimeFigureOut">
              <a:rPr lang="en-US" smtClean="0"/>
              <a:t>11/19/2019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86109-2802-451B-AA62-50F5D8C4C8AF}" type="slidenum">
              <a:rPr lang="en-US" smtClean="0"/>
              <a:t>‹#›</a:t>
            </a:fld>
            <a:endParaRPr lang="en-US"/>
          </a:p>
        </p:txBody>
      </p:sp>
    </p:spTree>
    <p:extLst>
      <p:ext uri="{BB962C8B-B14F-4D97-AF65-F5344CB8AC3E}">
        <p14:creationId xmlns:p14="http://schemas.microsoft.com/office/powerpoint/2010/main" val="384868737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173D2F-5763-4C43-8686-B4D63583FEFF}" type="datetimeFigureOut">
              <a:rPr lang="en-US" smtClean="0"/>
              <a:t>11/19/2019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86109-2802-451B-AA62-50F5D8C4C8AF}" type="slidenum">
              <a:rPr lang="en-US" smtClean="0"/>
              <a:t>‹#›</a:t>
            </a:fld>
            <a:endParaRPr lang="en-US"/>
          </a:p>
        </p:txBody>
      </p:sp>
    </p:spTree>
    <p:extLst>
      <p:ext uri="{BB962C8B-B14F-4D97-AF65-F5344CB8AC3E}">
        <p14:creationId xmlns:p14="http://schemas.microsoft.com/office/powerpoint/2010/main" val="275355621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D57C64-D0C5-4A02-A7EE-E5F32E87CA6E}" type="datetimeFigureOut">
              <a:rPr lang="en-US" smtClean="0"/>
              <a:t>11/19/2019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F4531E-431D-4160-9998-FF890A1831A0}" type="slidenum">
              <a:rPr lang="en-US" smtClean="0"/>
              <a:t>‹#›</a:t>
            </a:fld>
            <a:endParaRPr lang="en-US"/>
          </a:p>
        </p:txBody>
      </p:sp>
    </p:spTree>
    <p:extLst>
      <p:ext uri="{BB962C8B-B14F-4D97-AF65-F5344CB8AC3E}">
        <p14:creationId xmlns:p14="http://schemas.microsoft.com/office/powerpoint/2010/main" val="305791139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8"/>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8464A5-49B7-5F49-BEE4-E3B40CCCBE30}" type="datetimeFigureOut">
              <a:rPr lang="en-US" smtClean="0"/>
              <a:t>11/19/2019</a:t>
            </a:fld>
            <a:endParaRPr lang="en-US"/>
          </a:p>
        </p:txBody>
      </p:sp>
      <p:sp>
        <p:nvSpPr>
          <p:cNvPr id="5" name="Footer Placeholder 4"/>
          <p:cNvSpPr>
            <a:spLocks noGrp="1"/>
          </p:cNvSpPr>
          <p:nvPr>
            <p:ph type="ftr" sz="quarter" idx="3"/>
          </p:nvPr>
        </p:nvSpPr>
        <p:spPr>
          <a:xfrm>
            <a:off x="3124200" y="6356358"/>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8"/>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D21868-E36A-8D48-8730-94C9CAB8311F}" type="slidenum">
              <a:rPr lang="en-US" smtClean="0"/>
              <a:t>‹#›</a:t>
            </a:fld>
            <a:endParaRPr lang="en-US"/>
          </a:p>
        </p:txBody>
      </p:sp>
    </p:spTree>
    <p:extLst>
      <p:ext uri="{BB962C8B-B14F-4D97-AF65-F5344CB8AC3E}">
        <p14:creationId xmlns:p14="http://schemas.microsoft.com/office/powerpoint/2010/main" val="660910328"/>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4.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4.xml"/><Relationship Id="rId5" Type="http://schemas.openxmlformats.org/officeDocument/2006/relationships/image" Target="../media/image4.png"/><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JPG"/><Relationship Id="rId7" Type="http://schemas.openxmlformats.org/officeDocument/2006/relationships/image" Target="../media/image35.jpg"/><Relationship Id="rId2" Type="http://schemas.openxmlformats.org/officeDocument/2006/relationships/notesSlide" Target="../notesSlides/notesSlide12.xml"/><Relationship Id="rId1" Type="http://schemas.openxmlformats.org/officeDocument/2006/relationships/slideLayout" Target="../slideLayouts/slideLayout35.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png"/><Relationship Id="rId9"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19" name="Picture 18" descr="A fish swimming under water&#10;&#10;Description automatically generated">
            <a:extLst>
              <a:ext uri="{FF2B5EF4-FFF2-40B4-BE49-F238E27FC236}">
                <a16:creationId xmlns:a16="http://schemas.microsoft.com/office/drawing/2014/main" id="{5D750794-7223-4E64-B436-31A7DF3C3FF5}"/>
              </a:ext>
            </a:extLst>
          </p:cNvPr>
          <p:cNvPicPr>
            <a:picLocks noChangeAspect="1"/>
          </p:cNvPicPr>
          <p:nvPr/>
        </p:nvPicPr>
        <p:blipFill rotWithShape="1">
          <a:blip r:embed="rId3">
            <a:alphaModFix amt="68000"/>
            <a:extLst>
              <a:ext uri="{28A0092B-C50C-407E-A947-70E740481C1C}">
                <a14:useLocalDpi xmlns:a14="http://schemas.microsoft.com/office/drawing/2010/main" val="0"/>
              </a:ext>
            </a:extLst>
          </a:blip>
          <a:srcRect l="12836" t="22306" r="9800" b="-7212"/>
          <a:stretch/>
        </p:blipFill>
        <p:spPr>
          <a:xfrm>
            <a:off x="-1161507" y="3"/>
            <a:ext cx="10305507" cy="7492985"/>
          </a:xfrm>
          <a:prstGeom prst="rect">
            <a:avLst/>
          </a:prstGeom>
        </p:spPr>
      </p:pic>
      <p:sp>
        <p:nvSpPr>
          <p:cNvPr id="2" name="Title 1">
            <a:extLst>
              <a:ext uri="{FF2B5EF4-FFF2-40B4-BE49-F238E27FC236}">
                <a16:creationId xmlns:a16="http://schemas.microsoft.com/office/drawing/2014/main" id="{CDBFEC8F-E4A3-4534-B205-BA8D4923FD29}"/>
              </a:ext>
            </a:extLst>
          </p:cNvPr>
          <p:cNvSpPr>
            <a:spLocks noGrp="1"/>
          </p:cNvSpPr>
          <p:nvPr>
            <p:ph type="ctrTitle"/>
          </p:nvPr>
        </p:nvSpPr>
        <p:spPr>
          <a:xfrm>
            <a:off x="243191" y="2563906"/>
            <a:ext cx="8640833" cy="2396268"/>
          </a:xfrm>
          <a:solidFill>
            <a:schemeClr val="bg1">
              <a:alpha val="46000"/>
            </a:schemeClr>
          </a:solidFill>
        </p:spPr>
        <p:txBody>
          <a:bodyPr>
            <a:normAutofit/>
          </a:bodyPr>
          <a:lstStyle/>
          <a:p>
            <a:r>
              <a:rPr lang="en-US" sz="5100" b="1" dirty="0">
                <a:solidFill>
                  <a:srgbClr val="FFFFFF"/>
                </a:solidFill>
              </a:rPr>
              <a:t>Towards a life-cycle model to inform conservation-hatchery management</a:t>
            </a:r>
          </a:p>
        </p:txBody>
      </p:sp>
      <p:sp>
        <p:nvSpPr>
          <p:cNvPr id="3" name="Subtitle 2">
            <a:extLst>
              <a:ext uri="{FF2B5EF4-FFF2-40B4-BE49-F238E27FC236}">
                <a16:creationId xmlns:a16="http://schemas.microsoft.com/office/drawing/2014/main" id="{E91C9AEC-DD93-4FD8-BAA1-C74546573CC1}"/>
              </a:ext>
            </a:extLst>
          </p:cNvPr>
          <p:cNvSpPr>
            <a:spLocks noGrp="1"/>
          </p:cNvSpPr>
          <p:nvPr>
            <p:ph type="subTitle" idx="1"/>
          </p:nvPr>
        </p:nvSpPr>
        <p:spPr>
          <a:xfrm>
            <a:off x="243191" y="5156303"/>
            <a:ext cx="8900809" cy="2721899"/>
          </a:xfrm>
        </p:spPr>
        <p:txBody>
          <a:bodyPr>
            <a:noAutofit/>
          </a:bodyPr>
          <a:lstStyle/>
          <a:p>
            <a:pPr>
              <a:spcAft>
                <a:spcPts val="600"/>
              </a:spcAft>
            </a:pPr>
            <a:r>
              <a:rPr lang="en-US" dirty="0">
                <a:solidFill>
                  <a:srgbClr val="FFFFFF"/>
                </a:solidFill>
              </a:rPr>
              <a:t>Mark H. Sorel</a:t>
            </a:r>
            <a:endParaRPr lang="en-US" sz="1800" dirty="0">
              <a:solidFill>
                <a:srgbClr val="FFFFFF"/>
              </a:solidFill>
            </a:endParaRPr>
          </a:p>
          <a:p>
            <a:pPr>
              <a:spcAft>
                <a:spcPts val="600"/>
              </a:spcAft>
            </a:pPr>
            <a:r>
              <a:rPr lang="en-US" dirty="0">
                <a:solidFill>
                  <a:srgbClr val="FFFFFF"/>
                </a:solidFill>
              </a:rPr>
              <a:t>FISH 558</a:t>
            </a:r>
          </a:p>
          <a:p>
            <a:pPr>
              <a:spcAft>
                <a:spcPts val="600"/>
              </a:spcAft>
            </a:pPr>
            <a:r>
              <a:rPr lang="en-US" dirty="0">
                <a:solidFill>
                  <a:srgbClr val="FFFFFF"/>
                </a:solidFill>
              </a:rPr>
              <a:t>Autumn 2019</a:t>
            </a:r>
          </a:p>
        </p:txBody>
      </p:sp>
      <p:sp>
        <p:nvSpPr>
          <p:cNvPr id="7" name="TextBox 6">
            <a:extLst>
              <a:ext uri="{FF2B5EF4-FFF2-40B4-BE49-F238E27FC236}">
                <a16:creationId xmlns:a16="http://schemas.microsoft.com/office/drawing/2014/main" id="{314B4D76-51A4-432A-B224-0CE08DF59830}"/>
              </a:ext>
            </a:extLst>
          </p:cNvPr>
          <p:cNvSpPr txBox="1"/>
          <p:nvPr/>
        </p:nvSpPr>
        <p:spPr>
          <a:xfrm>
            <a:off x="2" y="-9628"/>
            <a:ext cx="2183131" cy="369332"/>
          </a:xfrm>
          <a:prstGeom prst="rect">
            <a:avLst/>
          </a:prstGeom>
          <a:noFill/>
        </p:spPr>
        <p:txBody>
          <a:bodyPr wrap="square" rtlCol="0">
            <a:spAutoFit/>
          </a:bodyPr>
          <a:lstStyle/>
          <a:p>
            <a:pPr defTabSz="457189">
              <a:defRPr/>
            </a:pPr>
            <a:r>
              <a:rPr lang="en-US" dirty="0">
                <a:solidFill>
                  <a:prstClr val="white"/>
                </a:solidFill>
                <a:latin typeface="Calibri" panose="020F0502020204030204"/>
              </a:rPr>
              <a:t>Photo: Morgan Bond</a:t>
            </a:r>
          </a:p>
        </p:txBody>
      </p:sp>
    </p:spTree>
    <p:extLst>
      <p:ext uri="{BB962C8B-B14F-4D97-AF65-F5344CB8AC3E}">
        <p14:creationId xmlns:p14="http://schemas.microsoft.com/office/powerpoint/2010/main" val="1578744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AA1E5-1712-49E8-9325-C6184F815F7E}"/>
              </a:ext>
            </a:extLst>
          </p:cNvPr>
          <p:cNvSpPr>
            <a:spLocks noGrp="1"/>
          </p:cNvSpPr>
          <p:nvPr>
            <p:ph type="title"/>
          </p:nvPr>
        </p:nvSpPr>
        <p:spPr>
          <a:xfrm>
            <a:off x="628649" y="-33863"/>
            <a:ext cx="8154623" cy="1325563"/>
          </a:xfrm>
        </p:spPr>
        <p:txBody>
          <a:bodyPr/>
          <a:lstStyle/>
          <a:p>
            <a:r>
              <a:rPr lang="en-US" dirty="0"/>
              <a:t>Life cycle model cont.: Data models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F8E75F7-6113-46BD-A8D1-4AE9BA89D454}"/>
                  </a:ext>
                </a:extLst>
              </p:cNvPr>
              <p:cNvSpPr>
                <a:spLocks noGrp="1"/>
              </p:cNvSpPr>
              <p:nvPr>
                <p:ph idx="1"/>
              </p:nvPr>
            </p:nvSpPr>
            <p:spPr>
              <a:xfrm>
                <a:off x="432033" y="1220394"/>
                <a:ext cx="8279933" cy="5637606"/>
              </a:xfrm>
            </p:spPr>
            <p:txBody>
              <a:bodyPr>
                <a:normAutofit/>
              </a:bodyPr>
              <a:lstStyle/>
              <a:p>
                <a:pPr marL="0" indent="0">
                  <a:spcAft>
                    <a:spcPts val="1200"/>
                  </a:spcAft>
                  <a:buNone/>
                </a:pPr>
                <a:r>
                  <a:rPr lang="en-US" dirty="0"/>
                  <a:t>Juveniles</a:t>
                </a:r>
              </a:p>
              <a:p>
                <a:pPr marL="0" indent="0">
                  <a:spcAft>
                    <a:spcPts val="2400"/>
                  </a:spcAft>
                  <a:buNone/>
                </a:pPr>
                <a14:m>
                  <m:oMathPara xmlns:m="http://schemas.openxmlformats.org/officeDocument/2006/math">
                    <m:oMathParaPr>
                      <m:jc m:val="centerGroup"/>
                    </m:oMathParaPr>
                    <m:oMath xmlns:m="http://schemas.openxmlformats.org/officeDocument/2006/math">
                      <m:sSubSup>
                        <m:sSubSupPr>
                          <m:ctrlPr>
                            <a:rPr lang="en-US" i="1"/>
                          </m:ctrlPr>
                        </m:sSubSupPr>
                        <m:e>
                          <m:r>
                            <a:rPr lang="en-US" b="1" i="1"/>
                            <m:t>𝐉</m:t>
                          </m:r>
                        </m:e>
                        <m:sub>
                          <m:r>
                            <a:rPr lang="en-US" i="1"/>
                            <m:t>𝑦</m:t>
                          </m:r>
                          <m:r>
                            <a:rPr lang="en-US" i="1"/>
                            <m:t>,</m:t>
                          </m:r>
                          <m:r>
                            <a:rPr lang="en-US" i="1"/>
                            <m:t>𝑜𝑏𝑠</m:t>
                          </m:r>
                        </m:sub>
                        <m:sup>
                          <m:r>
                            <a:rPr lang="en-US" i="1"/>
                            <m:t>𝑙</m:t>
                          </m:r>
                        </m:sup>
                      </m:sSubSup>
                      <m:r>
                        <a:rPr lang="en-US" i="1"/>
                        <m:t>∼</m:t>
                      </m:r>
                      <m:r>
                        <a:rPr lang="en-US" i="1"/>
                        <m:t>𝑙𝑜𝑔𝑛𝑜𝑟𝑚𝑎𝑙</m:t>
                      </m:r>
                      <m:r>
                        <a:rPr lang="en-US" i="1"/>
                        <m:t>(</m:t>
                      </m:r>
                      <m:r>
                        <a:rPr lang="en-US" b="0" i="1" smtClean="0">
                          <a:latin typeface="Cambria Math" panose="02040503050406030204" pitchFamily="18" charset="0"/>
                        </a:rPr>
                        <m:t> </m:t>
                      </m:r>
                      <m:r>
                        <a:rPr lang="en-US" i="1"/>
                        <m:t>𝑙𝑜𝑔</m:t>
                      </m:r>
                      <m:r>
                        <a:rPr lang="en-US" i="1"/>
                        <m:t>(</m:t>
                      </m:r>
                      <m:sSubSup>
                        <m:sSubSupPr>
                          <m:ctrlPr>
                            <a:rPr lang="en-US" i="1"/>
                          </m:ctrlPr>
                        </m:sSubSupPr>
                        <m:e>
                          <m:r>
                            <a:rPr lang="en-US" i="1"/>
                            <m:t>𝐽</m:t>
                          </m:r>
                        </m:e>
                        <m:sub>
                          <m:r>
                            <a:rPr lang="en-US" i="1"/>
                            <m:t>𝑦</m:t>
                          </m:r>
                        </m:sub>
                        <m:sup>
                          <m:r>
                            <a:rPr lang="en-US" i="1"/>
                            <m:t>𝑙</m:t>
                          </m:r>
                        </m:sup>
                      </m:sSubSup>
                      <m:r>
                        <a:rPr lang="en-US" i="1"/>
                        <m:t>),</m:t>
                      </m:r>
                      <m:r>
                        <a:rPr lang="en-US" b="0" i="1" smtClean="0">
                          <a:latin typeface="Cambria Math" panose="02040503050406030204" pitchFamily="18" charset="0"/>
                        </a:rPr>
                        <m:t> </m:t>
                      </m:r>
                      <m:sSubSup>
                        <m:sSubSupPr>
                          <m:ctrlPr>
                            <a:rPr lang="en-US" i="1"/>
                          </m:ctrlPr>
                        </m:sSubSupPr>
                        <m:e>
                          <m:r>
                            <a:rPr lang="en-US" b="0" i="1" smtClean="0">
                              <a:latin typeface="Cambria Math" panose="02040503050406030204" pitchFamily="18" charset="0"/>
                            </a:rPr>
                            <m:t> </m:t>
                          </m:r>
                          <m:r>
                            <a:rPr lang="en-US" i="1"/>
                            <m:t>𝜎</m:t>
                          </m:r>
                        </m:e>
                        <m:sub>
                          <m:r>
                            <a:rPr lang="en-US" i="1"/>
                            <m:t>𝑦</m:t>
                          </m:r>
                        </m:sub>
                        <m:sup>
                          <m:r>
                            <a:rPr lang="en-US" i="1"/>
                            <m:t>𝑙</m:t>
                          </m:r>
                        </m:sup>
                      </m:sSubSup>
                      <m:r>
                        <a:rPr lang="en-US" i="1"/>
                        <m:t>)</m:t>
                      </m:r>
                    </m:oMath>
                  </m:oMathPara>
                </a14:m>
                <a:endParaRPr lang="en-US" dirty="0"/>
              </a:p>
              <a:p>
                <a:pPr marL="0" indent="0">
                  <a:spcAft>
                    <a:spcPts val="1200"/>
                  </a:spcAft>
                  <a:buNone/>
                </a:pPr>
                <a:r>
                  <a:rPr lang="en-US" dirty="0" err="1"/>
                  <a:t>Spawners</a:t>
                </a:r>
                <a:endParaRPr lang="en-US" dirty="0"/>
              </a:p>
              <a:p>
                <a:pPr marL="0" indent="0">
                  <a:spcAft>
                    <a:spcPts val="2400"/>
                  </a:spcAft>
                  <a:buNone/>
                </a:pPr>
                <a14:m>
                  <m:oMathPara xmlns:m="http://schemas.openxmlformats.org/officeDocument/2006/math">
                    <m:oMathParaPr>
                      <m:jc m:val="centerGroup"/>
                    </m:oMathParaPr>
                    <m:oMath xmlns:m="http://schemas.openxmlformats.org/officeDocument/2006/math">
                      <m:sSub>
                        <m:sSubPr>
                          <m:ctrlPr>
                            <a:rPr lang="en-US" i="1"/>
                          </m:ctrlPr>
                        </m:sSubPr>
                        <m:e>
                          <m:r>
                            <a:rPr lang="en-US" b="1" i="1"/>
                            <m:t>𝐒</m:t>
                          </m:r>
                        </m:e>
                        <m:sub>
                          <m:r>
                            <a:rPr lang="en-US" i="1"/>
                            <m:t>𝑦</m:t>
                          </m:r>
                          <m:r>
                            <a:rPr lang="en-US" i="1"/>
                            <m:t>,</m:t>
                          </m:r>
                          <m:r>
                            <a:rPr lang="en-US" i="1"/>
                            <m:t>𝑜𝑏𝑠</m:t>
                          </m:r>
                        </m:sub>
                      </m:sSub>
                      <m:r>
                        <a:rPr lang="en-US" i="1"/>
                        <m:t>∼</m:t>
                      </m:r>
                      <m:r>
                        <a:rPr lang="en-US" i="1"/>
                        <m:t>𝑙𝑜𝑔𝑛𝑜𝑟𝑚𝑎𝑙</m:t>
                      </m:r>
                      <m:r>
                        <a:rPr lang="en-US" i="1"/>
                        <m:t>(</m:t>
                      </m:r>
                      <m:r>
                        <a:rPr lang="en-US" b="0" i="1" smtClean="0">
                          <a:latin typeface="Cambria Math" panose="02040503050406030204" pitchFamily="18" charset="0"/>
                        </a:rPr>
                        <m:t> </m:t>
                      </m:r>
                      <m:r>
                        <a:rPr lang="en-US" i="1"/>
                        <m:t>𝑙𝑜𝑔</m:t>
                      </m:r>
                      <m:r>
                        <a:rPr lang="en-US" i="1"/>
                        <m:t>(</m:t>
                      </m:r>
                      <m:sSub>
                        <m:sSubPr>
                          <m:ctrlPr>
                            <a:rPr lang="en-US" i="1"/>
                          </m:ctrlPr>
                        </m:sSubPr>
                        <m:e>
                          <m:r>
                            <a:rPr lang="en-US" i="1"/>
                            <m:t>𝑆</m:t>
                          </m:r>
                        </m:e>
                        <m:sub>
                          <m:r>
                            <a:rPr lang="en-US" i="1"/>
                            <m:t>𝑦</m:t>
                          </m:r>
                        </m:sub>
                      </m:sSub>
                      <m:r>
                        <a:rPr lang="en-US" i="1"/>
                        <m:t>),</m:t>
                      </m:r>
                      <m:sSub>
                        <m:sSubPr>
                          <m:ctrlPr>
                            <a:rPr lang="en-US" i="1"/>
                          </m:ctrlPr>
                        </m:sSubPr>
                        <m:e>
                          <m:r>
                            <a:rPr lang="en-US" b="0" i="1" smtClean="0">
                              <a:latin typeface="Cambria Math" panose="02040503050406030204" pitchFamily="18" charset="0"/>
                            </a:rPr>
                            <m:t> </m:t>
                          </m:r>
                          <m:r>
                            <a:rPr lang="en-US" i="1"/>
                            <m:t>𝜎</m:t>
                          </m:r>
                        </m:e>
                        <m:sub>
                          <m:r>
                            <a:rPr lang="en-US" i="1"/>
                            <m:t>𝑆</m:t>
                          </m:r>
                        </m:sub>
                      </m:sSub>
                      <m:r>
                        <a:rPr lang="en-US" i="1"/>
                        <m:t>)</m:t>
                      </m:r>
                    </m:oMath>
                  </m:oMathPara>
                </a14:m>
                <a:endParaRPr lang="en-US" dirty="0"/>
              </a:p>
              <a:p>
                <a:pPr marL="0" indent="0">
                  <a:spcAft>
                    <a:spcPts val="1200"/>
                  </a:spcAft>
                  <a:buNone/>
                </a:pPr>
                <a:r>
                  <a:rPr lang="en-US" dirty="0" err="1"/>
                  <a:t>pHOS</a:t>
                </a:r>
                <a:r>
                  <a:rPr lang="en-US" dirty="0"/>
                  <a:t> (proportion hatchery origin </a:t>
                </a:r>
                <a:r>
                  <a:rPr lang="en-US" dirty="0" err="1"/>
                  <a:t>spawners</a:t>
                </a:r>
                <a:r>
                  <a:rPr lang="en-US" dirty="0"/>
                  <a:t>)</a:t>
                </a:r>
              </a:p>
              <a:p>
                <a:pPr marL="0" indent="0">
                  <a:spcAft>
                    <a:spcPts val="2400"/>
                  </a:spcAft>
                  <a:buNone/>
                </a:pPr>
                <a14:m>
                  <m:oMathPara xmlns:m="http://schemas.openxmlformats.org/officeDocument/2006/math">
                    <m:oMathParaPr>
                      <m:jc m:val="centerGroup"/>
                    </m:oMathParaPr>
                    <m:oMath xmlns:m="http://schemas.openxmlformats.org/officeDocument/2006/math">
                      <m:sSubSup>
                        <m:sSubSupPr>
                          <m:ctrlPr>
                            <a:rPr lang="en-US" i="1"/>
                          </m:ctrlPr>
                        </m:sSubSupPr>
                        <m:e>
                          <m:r>
                            <a:rPr lang="en-US" i="1"/>
                            <m:t>𝐶</m:t>
                          </m:r>
                          <m:r>
                            <a:rPr lang="en-US" b="0" i="1" smtClean="0">
                              <a:latin typeface="Cambria Math" panose="02040503050406030204" pitchFamily="18" charset="0"/>
                            </a:rPr>
                            <m:t>𝑎𝑟𝑐𝑎𝑠𝑠</m:t>
                          </m:r>
                        </m:e>
                        <m:sub>
                          <m:r>
                            <a:rPr lang="en-US" i="1"/>
                            <m:t>𝑦</m:t>
                          </m:r>
                        </m:sub>
                        <m:sup>
                          <m:r>
                            <a:rPr lang="en-US" i="1"/>
                            <m:t>𝐻</m:t>
                          </m:r>
                        </m:sup>
                      </m:sSubSup>
                      <m:r>
                        <a:rPr lang="en-US" i="1"/>
                        <m:t>∼</m:t>
                      </m:r>
                      <m:r>
                        <a:rPr lang="en-US" i="1"/>
                        <m:t>𝑏𝑖𝑛𝑜𝑚𝑖𝑎𝑙</m:t>
                      </m:r>
                      <m:r>
                        <a:rPr lang="en-US" i="1"/>
                        <m:t>(</m:t>
                      </m:r>
                      <m:sSub>
                        <m:sSubPr>
                          <m:ctrlPr>
                            <a:rPr lang="en-US" i="1"/>
                          </m:ctrlPr>
                        </m:sSubPr>
                        <m:e>
                          <m:r>
                            <a:rPr lang="en-US" i="1"/>
                            <m:t>𝐶</m:t>
                          </m:r>
                          <m:r>
                            <a:rPr lang="en-US" b="0" i="1" smtClean="0">
                              <a:latin typeface="Cambria Math" panose="02040503050406030204" pitchFamily="18" charset="0"/>
                            </a:rPr>
                            <m:t>𝑎𝑟𝑐𝑎𝑠𝑠</m:t>
                          </m:r>
                        </m:e>
                        <m:sub>
                          <m:r>
                            <a:rPr lang="en-US" i="1"/>
                            <m:t>𝑦</m:t>
                          </m:r>
                        </m:sub>
                      </m:sSub>
                      <m:r>
                        <a:rPr lang="en-US" i="1"/>
                        <m:t>,</m:t>
                      </m:r>
                      <m:sSub>
                        <m:sSubPr>
                          <m:ctrlPr>
                            <a:rPr lang="en-US" i="1"/>
                          </m:ctrlPr>
                        </m:sSubPr>
                        <m:e>
                          <m:r>
                            <a:rPr lang="en-US" i="1"/>
                            <m:t>𝑝</m:t>
                          </m:r>
                        </m:e>
                        <m:sub>
                          <m:r>
                            <a:rPr lang="en-US" i="1"/>
                            <m:t>𝐻𝑂𝑆</m:t>
                          </m:r>
                          <m:r>
                            <a:rPr lang="en-US" i="1"/>
                            <m:t>,</m:t>
                          </m:r>
                          <m:r>
                            <a:rPr lang="en-US" i="1"/>
                            <m:t>𝑦</m:t>
                          </m:r>
                        </m:sub>
                      </m:sSub>
                      <m:r>
                        <a:rPr lang="en-US" i="1"/>
                        <m:t>)</m:t>
                      </m:r>
                    </m:oMath>
                  </m:oMathPara>
                </a14:m>
                <a:endParaRPr lang="en-US" dirty="0"/>
              </a:p>
              <a:p>
                <a:pPr marL="0" indent="0">
                  <a:spcAft>
                    <a:spcPts val="1200"/>
                  </a:spcAft>
                  <a:buNone/>
                </a:pPr>
                <a:r>
                  <a:rPr lang="en-US" dirty="0"/>
                  <a:t>Developed in TMB</a:t>
                </a:r>
              </a:p>
              <a:p>
                <a:pPr marL="0" indent="0">
                  <a:spcAft>
                    <a:spcPts val="1200"/>
                  </a:spcAft>
                  <a:buNone/>
                </a:pPr>
                <a:r>
                  <a:rPr lang="en-US" dirty="0"/>
                  <a:t>Random = </a:t>
                </a:r>
                <a14:m>
                  <m:oMath xmlns:m="http://schemas.openxmlformats.org/officeDocument/2006/math">
                    <m:r>
                      <a:rPr lang="en-US" i="1">
                        <a:latin typeface="Cambria Math" panose="02040503050406030204" pitchFamily="18" charset="0"/>
                      </a:rPr>
                      <m:t>𝑙𝑜𝑔</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𝐽</m:t>
                            </m:r>
                          </m:e>
                          <m:sub>
                            <m:r>
                              <a:rPr lang="en-US" i="1">
                                <a:latin typeface="Cambria Math" panose="02040503050406030204" pitchFamily="18" charset="0"/>
                              </a:rPr>
                              <m:t>𝑦</m:t>
                            </m:r>
                          </m:sub>
                          <m:sup>
                            <m:r>
                              <a:rPr lang="en-US" i="1">
                                <a:latin typeface="Cambria Math" panose="02040503050406030204" pitchFamily="18" charset="0"/>
                              </a:rPr>
                              <m:t>𝑙</m:t>
                            </m:r>
                          </m:sup>
                        </m:sSubSup>
                      </m:e>
                    </m:d>
                    <m:r>
                      <a:rPr lang="en-US" b="0" i="1" smtClean="0">
                        <a:latin typeface="Cambria Math" panose="02040503050406030204" pitchFamily="18" charset="0"/>
                      </a:rPr>
                      <m:t> </m:t>
                    </m:r>
                  </m:oMath>
                </a14:m>
                <a:r>
                  <a:rPr lang="en-US" dirty="0"/>
                  <a:t>,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𝐒</m:t>
                        </m:r>
                      </m:e>
                      <m:sub>
                        <m:r>
                          <a:rPr lang="en-US" i="1">
                            <a:latin typeface="Cambria Math" panose="02040503050406030204" pitchFamily="18" charset="0"/>
                          </a:rPr>
                          <m:t>𝑦</m:t>
                        </m:r>
                        <m:r>
                          <a:rPr lang="en-US" b="0" i="1" smtClean="0">
                            <a:latin typeface="Cambria Math" panose="02040503050406030204" pitchFamily="18" charset="0"/>
                          </a:rPr>
                          <m:t>=1−3</m:t>
                        </m:r>
                      </m:sub>
                    </m:sSub>
                  </m:oMath>
                </a14:m>
                <a:r>
                  <a:rPr lang="en-US" dirty="0"/>
                  <a:t> ,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𝑦</m:t>
                        </m:r>
                      </m:sub>
                      <m:sup>
                        <m:r>
                          <a:rPr lang="en-US" i="1">
                            <a:latin typeface="Cambria Math" panose="02040503050406030204" pitchFamily="18" charset="0"/>
                          </a:rPr>
                          <m:t>𝑙</m:t>
                        </m:r>
                      </m:sup>
                    </m:sSubSup>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𝐻𝑂𝑆</m:t>
                        </m:r>
                        <m:r>
                          <a:rPr lang="en-US" i="1">
                            <a:latin typeface="Cambria Math" panose="02040503050406030204" pitchFamily="18" charset="0"/>
                          </a:rPr>
                          <m:t>,</m:t>
                        </m:r>
                        <m:r>
                          <a:rPr lang="en-US" i="1">
                            <a:latin typeface="Cambria Math" panose="02040503050406030204" pitchFamily="18" charset="0"/>
                          </a:rPr>
                          <m:t>𝑦</m:t>
                        </m:r>
                      </m:sub>
                    </m:sSub>
                  </m:oMath>
                </a14:m>
                <a:endParaRPr lang="en-US" dirty="0"/>
              </a:p>
              <a:p>
                <a:pPr marL="0" indent="0">
                  <a:spcAft>
                    <a:spcPts val="1800"/>
                  </a:spcAft>
                  <a:buNone/>
                </a:pPr>
                <a:endParaRPr lang="en-US" dirty="0"/>
              </a:p>
              <a:p>
                <a:pPr>
                  <a:spcAft>
                    <a:spcPts val="1800"/>
                  </a:spcAft>
                </a:pPr>
                <a:endParaRPr lang="en-US" dirty="0"/>
              </a:p>
            </p:txBody>
          </p:sp>
        </mc:Choice>
        <mc:Fallback>
          <p:sp>
            <p:nvSpPr>
              <p:cNvPr id="3" name="Content Placeholder 2">
                <a:extLst>
                  <a:ext uri="{FF2B5EF4-FFF2-40B4-BE49-F238E27FC236}">
                    <a16:creationId xmlns:a16="http://schemas.microsoft.com/office/drawing/2014/main" id="{FF8E75F7-6113-46BD-A8D1-4AE9BA89D454}"/>
                  </a:ext>
                </a:extLst>
              </p:cNvPr>
              <p:cNvSpPr>
                <a:spLocks noGrp="1" noRot="1" noChangeAspect="1" noMove="1" noResize="1" noEditPoints="1" noAdjustHandles="1" noChangeArrowheads="1" noChangeShapeType="1" noTextEdit="1"/>
              </p:cNvSpPr>
              <p:nvPr>
                <p:ph idx="1"/>
              </p:nvPr>
            </p:nvSpPr>
            <p:spPr>
              <a:xfrm>
                <a:off x="432033" y="1220394"/>
                <a:ext cx="8279933" cy="5637606"/>
              </a:xfrm>
              <a:blipFill>
                <a:blip r:embed="rId2"/>
                <a:stretch>
                  <a:fillRect l="-1546" t="-1730"/>
                </a:stretch>
              </a:blipFill>
            </p:spPr>
            <p:txBody>
              <a:bodyPr/>
              <a:lstStyle/>
              <a:p>
                <a:r>
                  <a:rPr lang="en-US">
                    <a:noFill/>
                  </a:rPr>
                  <a:t> </a:t>
                </a:r>
              </a:p>
            </p:txBody>
          </p:sp>
        </mc:Fallback>
      </mc:AlternateContent>
    </p:spTree>
    <p:extLst>
      <p:ext uri="{BB962C8B-B14F-4D97-AF65-F5344CB8AC3E}">
        <p14:creationId xmlns:p14="http://schemas.microsoft.com/office/powerpoint/2010/main" val="5884510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9AF16-8085-46F3-AE92-64D4A653E244}"/>
              </a:ext>
            </a:extLst>
          </p:cNvPr>
          <p:cNvSpPr>
            <a:spLocks noGrp="1"/>
          </p:cNvSpPr>
          <p:nvPr>
            <p:ph type="title"/>
          </p:nvPr>
        </p:nvSpPr>
        <p:spPr>
          <a:xfrm>
            <a:off x="3237626" y="43777"/>
            <a:ext cx="2408165" cy="1325563"/>
          </a:xfrm>
        </p:spPr>
        <p:txBody>
          <a:bodyPr/>
          <a:lstStyle/>
          <a:p>
            <a:r>
              <a:rPr lang="en-US" dirty="0"/>
              <a:t>Model fit</a:t>
            </a:r>
          </a:p>
        </p:txBody>
      </p:sp>
      <p:sp>
        <p:nvSpPr>
          <p:cNvPr id="3" name="Content Placeholder 2">
            <a:extLst>
              <a:ext uri="{FF2B5EF4-FFF2-40B4-BE49-F238E27FC236}">
                <a16:creationId xmlns:a16="http://schemas.microsoft.com/office/drawing/2014/main" id="{D6841098-9251-46AE-8E54-397AB36471CF}"/>
              </a:ext>
            </a:extLst>
          </p:cNvPr>
          <p:cNvSpPr>
            <a:spLocks noGrp="1"/>
          </p:cNvSpPr>
          <p:nvPr>
            <p:ph idx="1"/>
          </p:nvPr>
        </p:nvSpPr>
        <p:spPr>
          <a:xfrm>
            <a:off x="5117467" y="4087132"/>
            <a:ext cx="3664265" cy="565237"/>
          </a:xfrm>
        </p:spPr>
        <p:txBody>
          <a:bodyPr/>
          <a:lstStyle/>
          <a:p>
            <a:pPr marL="0" indent="0">
              <a:buNone/>
            </a:pPr>
            <a:r>
              <a:rPr lang="en-US" dirty="0" err="1"/>
              <a:t>Spawner</a:t>
            </a:r>
            <a:r>
              <a:rPr lang="en-US" dirty="0"/>
              <a:t> CV too high</a:t>
            </a:r>
          </a:p>
        </p:txBody>
      </p:sp>
      <p:pic>
        <p:nvPicPr>
          <p:cNvPr id="5" name="Picture 4" descr="A screenshot of a cell phone&#10;&#10;Description automatically generated">
            <a:extLst>
              <a:ext uri="{FF2B5EF4-FFF2-40B4-BE49-F238E27FC236}">
                <a16:creationId xmlns:a16="http://schemas.microsoft.com/office/drawing/2014/main" id="{03C66E7F-5DCA-450E-91A7-4083CB465B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48" y="1080391"/>
            <a:ext cx="4096322" cy="2838846"/>
          </a:xfrm>
          <a:prstGeom prst="rect">
            <a:avLst/>
          </a:prstGeom>
        </p:spPr>
      </p:pic>
      <p:pic>
        <p:nvPicPr>
          <p:cNvPr id="7" name="Picture 6" descr="A close up of a map&#10;&#10;Description automatically generated">
            <a:extLst>
              <a:ext uri="{FF2B5EF4-FFF2-40B4-BE49-F238E27FC236}">
                <a16:creationId xmlns:a16="http://schemas.microsoft.com/office/drawing/2014/main" id="{11F432E3-F143-4D17-8448-BD1FB082E0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48" y="3975377"/>
            <a:ext cx="4096322" cy="2838846"/>
          </a:xfrm>
          <a:prstGeom prst="rect">
            <a:avLst/>
          </a:prstGeom>
        </p:spPr>
      </p:pic>
      <p:pic>
        <p:nvPicPr>
          <p:cNvPr id="9" name="Picture 8" descr="A close up of a map&#10;&#10;Description automatically generated">
            <a:extLst>
              <a:ext uri="{FF2B5EF4-FFF2-40B4-BE49-F238E27FC236}">
                <a16:creationId xmlns:a16="http://schemas.microsoft.com/office/drawing/2014/main" id="{BA0CA6E7-D2FD-4F3C-AD5F-B4D898D7B6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080391"/>
            <a:ext cx="4096322" cy="2838846"/>
          </a:xfrm>
          <a:prstGeom prst="rect">
            <a:avLst/>
          </a:prstGeom>
        </p:spPr>
      </p:pic>
    </p:spTree>
    <p:extLst>
      <p:ext uri="{BB962C8B-B14F-4D97-AF65-F5344CB8AC3E}">
        <p14:creationId xmlns:p14="http://schemas.microsoft.com/office/powerpoint/2010/main" val="24442054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924BC-F9C1-4DFA-BC8A-481DF4302E5E}"/>
              </a:ext>
            </a:extLst>
          </p:cNvPr>
          <p:cNvSpPr>
            <a:spLocks noGrp="1"/>
          </p:cNvSpPr>
          <p:nvPr>
            <p:ph type="title"/>
          </p:nvPr>
        </p:nvSpPr>
        <p:spPr>
          <a:xfrm>
            <a:off x="628650" y="314792"/>
            <a:ext cx="7886700" cy="1325563"/>
          </a:xfrm>
        </p:spPr>
        <p:txBody>
          <a:bodyPr/>
          <a:lstStyle/>
          <a:p>
            <a:r>
              <a:rPr lang="en-US"/>
              <a:t>Beverton-holt</a:t>
            </a:r>
            <a:br>
              <a:rPr lang="en-US"/>
            </a:br>
            <a:r>
              <a:rPr lang="en-US"/>
              <a:t>spawner → juvenile fits</a:t>
            </a:r>
            <a:endParaRPr lang="en-US" dirty="0"/>
          </a:p>
        </p:txBody>
      </p:sp>
      <p:pic>
        <p:nvPicPr>
          <p:cNvPr id="5" name="Content Placeholder 4" descr="A screenshot of a cell phone&#10;&#10;Description automatically generated">
            <a:extLst>
              <a:ext uri="{FF2B5EF4-FFF2-40B4-BE49-F238E27FC236}">
                <a16:creationId xmlns:a16="http://schemas.microsoft.com/office/drawing/2014/main" id="{24E414F9-3F54-43A1-9EE8-DA2E639778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4066" y="1757622"/>
            <a:ext cx="7331794" cy="5100378"/>
          </a:xfrm>
        </p:spPr>
      </p:pic>
    </p:spTree>
    <p:extLst>
      <p:ext uri="{BB962C8B-B14F-4D97-AF65-F5344CB8AC3E}">
        <p14:creationId xmlns:p14="http://schemas.microsoft.com/office/powerpoint/2010/main" val="42315873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EF4D3-71BE-4D5E-B103-237BF09B5E16}"/>
              </a:ext>
            </a:extLst>
          </p:cNvPr>
          <p:cNvSpPr>
            <a:spLocks noGrp="1"/>
          </p:cNvSpPr>
          <p:nvPr>
            <p:ph type="title"/>
          </p:nvPr>
        </p:nvSpPr>
        <p:spPr>
          <a:xfrm>
            <a:off x="628650" y="365126"/>
            <a:ext cx="7886700" cy="1325563"/>
          </a:xfrm>
        </p:spPr>
        <p:txBody>
          <a:bodyPr/>
          <a:lstStyle/>
          <a:p>
            <a:r>
              <a:rPr lang="en-US"/>
              <a:t>Juvenile → adult survival</a:t>
            </a:r>
            <a:endParaRPr lang="en-US" dirty="0"/>
          </a:p>
        </p:txBody>
      </p:sp>
      <p:pic>
        <p:nvPicPr>
          <p:cNvPr id="5" name="Content Placeholder 4" descr="A picture containing text&#10;&#10;Description automatically generated">
            <a:extLst>
              <a:ext uri="{FF2B5EF4-FFF2-40B4-BE49-F238E27FC236}">
                <a16:creationId xmlns:a16="http://schemas.microsoft.com/office/drawing/2014/main" id="{9DFBA4BE-8643-4F06-B57B-36350FF5AD1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993" y="1917192"/>
            <a:ext cx="9035007" cy="4710111"/>
          </a:xfrm>
        </p:spPr>
      </p:pic>
    </p:spTree>
    <p:extLst>
      <p:ext uri="{BB962C8B-B14F-4D97-AF65-F5344CB8AC3E}">
        <p14:creationId xmlns:p14="http://schemas.microsoft.com/office/powerpoint/2010/main" val="79515233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2212A0-DE7C-4753-A948-070E04CCBBA1}"/>
              </a:ext>
            </a:extLst>
          </p:cNvPr>
          <p:cNvSpPr>
            <a:spLocks noGrp="1"/>
          </p:cNvSpPr>
          <p:nvPr>
            <p:ph type="title"/>
          </p:nvPr>
        </p:nvSpPr>
        <p:spPr>
          <a:xfrm>
            <a:off x="628649" y="365126"/>
            <a:ext cx="8188179" cy="1325563"/>
          </a:xfrm>
        </p:spPr>
        <p:txBody>
          <a:bodyPr/>
          <a:lstStyle/>
          <a:p>
            <a:r>
              <a:rPr lang="en-US" dirty="0"/>
              <a:t>Retrospective performance metrics</a:t>
            </a:r>
          </a:p>
        </p:txBody>
      </p:sp>
      <p:pic>
        <p:nvPicPr>
          <p:cNvPr id="5" name="Content Placeholder 4" descr="A picture containing photo, different, various, table&#10;&#10;Description automatically generated">
            <a:extLst>
              <a:ext uri="{FF2B5EF4-FFF2-40B4-BE49-F238E27FC236}">
                <a16:creationId xmlns:a16="http://schemas.microsoft.com/office/drawing/2014/main" id="{7DECC508-8932-44F2-BCA5-7E9C3237A4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53307" y="4019154"/>
            <a:ext cx="4096322" cy="2838846"/>
          </a:xfrm>
        </p:spPr>
      </p:pic>
      <p:sp>
        <p:nvSpPr>
          <p:cNvPr id="6" name="Content Placeholder 2">
            <a:extLst>
              <a:ext uri="{FF2B5EF4-FFF2-40B4-BE49-F238E27FC236}">
                <a16:creationId xmlns:a16="http://schemas.microsoft.com/office/drawing/2014/main" id="{5A7E4F56-D1CB-42D1-BE9F-98B123B75650}"/>
              </a:ext>
            </a:extLst>
          </p:cNvPr>
          <p:cNvSpPr txBox="1">
            <a:spLocks/>
          </p:cNvSpPr>
          <p:nvPr/>
        </p:nvSpPr>
        <p:spPr>
          <a:xfrm>
            <a:off x="628650" y="1825625"/>
            <a:ext cx="78867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Quasi-extinctions = 1?</a:t>
            </a:r>
          </a:p>
          <a:p>
            <a:r>
              <a:rPr lang="en-US" dirty="0"/>
              <a:t>Mean natural-origin </a:t>
            </a:r>
            <a:r>
              <a:rPr lang="en-US" dirty="0" err="1"/>
              <a:t>spawners</a:t>
            </a:r>
            <a:r>
              <a:rPr lang="en-US" dirty="0"/>
              <a:t> = 273.6</a:t>
            </a:r>
          </a:p>
          <a:p>
            <a:r>
              <a:rPr lang="en-US" dirty="0"/>
              <a:t>Mean </a:t>
            </a:r>
            <a:r>
              <a:rPr lang="en-US" dirty="0" err="1"/>
              <a:t>pHOS</a:t>
            </a:r>
            <a:r>
              <a:rPr lang="en-US" dirty="0"/>
              <a:t> = 0.6 </a:t>
            </a:r>
          </a:p>
          <a:p>
            <a:r>
              <a:rPr lang="en-US" dirty="0"/>
              <a:t>Mean </a:t>
            </a:r>
            <a:r>
              <a:rPr lang="en-US" dirty="0" err="1"/>
              <a:t>pNI</a:t>
            </a:r>
            <a:r>
              <a:rPr lang="en-US" dirty="0"/>
              <a:t> = 0.45</a:t>
            </a:r>
          </a:p>
        </p:txBody>
      </p:sp>
    </p:spTree>
    <p:extLst>
      <p:ext uri="{BB962C8B-B14F-4D97-AF65-F5344CB8AC3E}">
        <p14:creationId xmlns:p14="http://schemas.microsoft.com/office/powerpoint/2010/main" val="28157768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24D75-67D0-479A-AED6-2C2165F268DF}"/>
              </a:ext>
            </a:extLst>
          </p:cNvPr>
          <p:cNvSpPr>
            <a:spLocks noGrp="1"/>
          </p:cNvSpPr>
          <p:nvPr>
            <p:ph type="title"/>
          </p:nvPr>
        </p:nvSpPr>
        <p:spPr/>
        <p:txBody>
          <a:bodyPr/>
          <a:lstStyle/>
          <a:p>
            <a:endParaRPr lang="en-US"/>
          </a:p>
        </p:txBody>
      </p:sp>
      <p:pic>
        <p:nvPicPr>
          <p:cNvPr id="5" name="Content Placeholder 4" descr="A close up of a logo&#10;&#10;Description automatically generated">
            <a:extLst>
              <a:ext uri="{FF2B5EF4-FFF2-40B4-BE49-F238E27FC236}">
                <a16:creationId xmlns:a16="http://schemas.microsoft.com/office/drawing/2014/main" id="{5B43C394-D4E8-4E75-827D-ED84DB5A57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5025" y="1862356"/>
            <a:ext cx="7883422" cy="4706224"/>
          </a:xfrm>
        </p:spPr>
      </p:pic>
    </p:spTree>
    <p:extLst>
      <p:ext uri="{BB962C8B-B14F-4D97-AF65-F5344CB8AC3E}">
        <p14:creationId xmlns:p14="http://schemas.microsoft.com/office/powerpoint/2010/main" val="3275472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0963-CFAE-4D5D-910B-3360A6389FE9}"/>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8A5777B1-05B1-4790-899D-292E3EA6C227}"/>
              </a:ext>
            </a:extLst>
          </p:cNvPr>
          <p:cNvSpPr>
            <a:spLocks noGrp="1"/>
          </p:cNvSpPr>
          <p:nvPr>
            <p:ph idx="1"/>
          </p:nvPr>
        </p:nvSpPr>
        <p:spPr/>
        <p:txBody>
          <a:bodyPr/>
          <a:lstStyle/>
          <a:p>
            <a:r>
              <a:rPr lang="en-US" dirty="0"/>
              <a:t>Estimate age composition by year</a:t>
            </a:r>
          </a:p>
          <a:p>
            <a:pPr lvl="1"/>
            <a:r>
              <a:rPr lang="en-US" dirty="0"/>
              <a:t>ALR(p)~MVN</a:t>
            </a:r>
          </a:p>
          <a:p>
            <a:pPr lvl="1"/>
            <a:endParaRPr lang="en-US" dirty="0"/>
          </a:p>
          <a:p>
            <a:r>
              <a:rPr lang="en-US" dirty="0"/>
              <a:t>Bring in mark-recapture survival data</a:t>
            </a:r>
          </a:p>
          <a:p>
            <a:endParaRPr lang="en-US" dirty="0"/>
          </a:p>
          <a:p>
            <a:r>
              <a:rPr lang="en-US" dirty="0"/>
              <a:t>Do projections and make decision table</a:t>
            </a:r>
          </a:p>
          <a:p>
            <a:endParaRPr lang="en-US" dirty="0"/>
          </a:p>
        </p:txBody>
      </p:sp>
    </p:spTree>
    <p:extLst>
      <p:ext uri="{BB962C8B-B14F-4D97-AF65-F5344CB8AC3E}">
        <p14:creationId xmlns:p14="http://schemas.microsoft.com/office/powerpoint/2010/main" val="25433279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037E5-D5AA-4003-A629-7E917DB7794E}"/>
              </a:ext>
            </a:extLst>
          </p:cNvPr>
          <p:cNvSpPr>
            <a:spLocks noGrp="1"/>
          </p:cNvSpPr>
          <p:nvPr>
            <p:ph type="title"/>
          </p:nvPr>
        </p:nvSpPr>
        <p:spPr/>
        <p:txBody>
          <a:bodyPr/>
          <a:lstStyle/>
          <a:p>
            <a:r>
              <a:rPr lang="en-US" dirty="0" err="1"/>
              <a:t>Acknowldgements</a:t>
            </a:r>
            <a:endParaRPr lang="en-US" dirty="0"/>
          </a:p>
        </p:txBody>
      </p:sp>
      <p:sp>
        <p:nvSpPr>
          <p:cNvPr id="3" name="Content Placeholder 2">
            <a:extLst>
              <a:ext uri="{FF2B5EF4-FFF2-40B4-BE49-F238E27FC236}">
                <a16:creationId xmlns:a16="http://schemas.microsoft.com/office/drawing/2014/main" id="{B3947B32-65B2-4BD4-B819-1393B8003A04}"/>
              </a:ext>
            </a:extLst>
          </p:cNvPr>
          <p:cNvSpPr>
            <a:spLocks noGrp="1"/>
          </p:cNvSpPr>
          <p:nvPr>
            <p:ph idx="1"/>
          </p:nvPr>
        </p:nvSpPr>
        <p:spPr/>
        <p:txBody>
          <a:bodyPr/>
          <a:lstStyle/>
          <a:p>
            <a:r>
              <a:rPr lang="en-US" dirty="0" err="1"/>
              <a:t>Buhle</a:t>
            </a:r>
            <a:r>
              <a:rPr lang="en-US" dirty="0"/>
              <a:t> et al. 2018</a:t>
            </a:r>
          </a:p>
        </p:txBody>
      </p:sp>
    </p:spTree>
    <p:extLst>
      <p:ext uri="{BB962C8B-B14F-4D97-AF65-F5344CB8AC3E}">
        <p14:creationId xmlns:p14="http://schemas.microsoft.com/office/powerpoint/2010/main" val="7978435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957EF-792B-4CDA-87FA-DD256C081F59}"/>
              </a:ext>
            </a:extLst>
          </p:cNvPr>
          <p:cNvSpPr>
            <a:spLocks noGrp="1"/>
          </p:cNvSpPr>
          <p:nvPr>
            <p:ph type="title"/>
          </p:nvPr>
        </p:nvSpPr>
        <p:spPr/>
        <p:txBody>
          <a:bodyPr/>
          <a:lstStyle/>
          <a:p>
            <a:r>
              <a:rPr lang="en-US" dirty="0"/>
              <a:t>Questions</a:t>
            </a:r>
          </a:p>
        </p:txBody>
      </p:sp>
      <p:sp>
        <p:nvSpPr>
          <p:cNvPr id="3" name="Content Placeholder 2">
            <a:extLst>
              <a:ext uri="{FF2B5EF4-FFF2-40B4-BE49-F238E27FC236}">
                <a16:creationId xmlns:a16="http://schemas.microsoft.com/office/drawing/2014/main" id="{FC3EDDF1-09D4-40F2-9DAD-E17F0471CCC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9384161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AA1E5-1712-49E8-9325-C6184F815F7E}"/>
              </a:ext>
            </a:extLst>
          </p:cNvPr>
          <p:cNvSpPr>
            <a:spLocks noGrp="1"/>
          </p:cNvSpPr>
          <p:nvPr>
            <p:ph type="title"/>
          </p:nvPr>
        </p:nvSpPr>
        <p:spPr>
          <a:xfrm>
            <a:off x="628650" y="-33863"/>
            <a:ext cx="7886700" cy="1325563"/>
          </a:xfrm>
        </p:spPr>
        <p:txBody>
          <a:bodyPr/>
          <a:lstStyle/>
          <a:p>
            <a:r>
              <a:rPr lang="en-US" dirty="0"/>
              <a:t>Life cycle model cont.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F8E75F7-6113-46BD-A8D1-4AE9BA89D454}"/>
                  </a:ext>
                </a:extLst>
              </p:cNvPr>
              <p:cNvSpPr>
                <a:spLocks noGrp="1"/>
              </p:cNvSpPr>
              <p:nvPr>
                <p:ph idx="1"/>
              </p:nvPr>
            </p:nvSpPr>
            <p:spPr>
              <a:xfrm>
                <a:off x="432033" y="1291700"/>
                <a:ext cx="8279933" cy="5637606"/>
              </a:xfrm>
            </p:spPr>
            <p:txBody>
              <a:bodyPr>
                <a:normAutofit/>
              </a:bodyPr>
              <a:lstStyle/>
              <a:p>
                <a:pPr>
                  <a:spcAft>
                    <a:spcPts val="1200"/>
                  </a:spcAft>
                </a:pPr>
                <a:r>
                  <a:rPr lang="en-US" dirty="0"/>
                  <a:t># of natural-origin (Wild) </a:t>
                </a:r>
                <a:r>
                  <a:rPr lang="en-US" dirty="0" err="1"/>
                  <a:t>spawners</a:t>
                </a:r>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𝑆</m:t>
                        </m:r>
                      </m:e>
                      <m:sub>
                        <m:r>
                          <a:rPr lang="en-US" i="1">
                            <a:latin typeface="Cambria Math" panose="02040503050406030204" pitchFamily="18" charset="0"/>
                          </a:rPr>
                          <m:t>𝑦</m:t>
                        </m:r>
                      </m:sub>
                      <m:sup>
                        <m:r>
                          <a:rPr lang="en-US" i="1">
                            <a:latin typeface="Cambria Math" panose="02040503050406030204" pitchFamily="18" charset="0"/>
                          </a:rPr>
                          <m:t>𝑊</m:t>
                        </m:r>
                      </m:sup>
                    </m:sSubSup>
                    <m:r>
                      <a:rPr lang="en-US" i="1">
                        <a:latin typeface="Cambria Math" panose="02040503050406030204" pitchFamily="18" charset="0"/>
                      </a:rPr>
                      <m:t> </m:t>
                    </m:r>
                  </m:oMath>
                </a14:m>
                <a:r>
                  <a:rPr lang="en-US" dirty="0"/>
                  <a:t>is,</a:t>
                </a:r>
              </a:p>
              <a:p>
                <a:pPr marL="0" indent="0">
                  <a:buNone/>
                </a:pPr>
                <a14:m>
                  <m:oMathPara xmlns:m="http://schemas.openxmlformats.org/officeDocument/2006/math">
                    <m:oMathParaPr>
                      <m:jc m:val="centerGroup"/>
                    </m:oMathParaPr>
                    <m:oMath xmlns:m="http://schemas.openxmlformats.org/officeDocument/2006/math">
                      <m:sSubSup>
                        <m:sSubSupPr>
                          <m:ctrlPr>
                            <a:rPr lang="en-US" i="1"/>
                          </m:ctrlPr>
                        </m:sSubSupPr>
                        <m:e>
                          <m:r>
                            <a:rPr lang="en-US" i="1"/>
                            <m:t>𝑆</m:t>
                          </m:r>
                        </m:e>
                        <m:sub>
                          <m:r>
                            <a:rPr lang="en-US" i="1"/>
                            <m:t>𝑦</m:t>
                          </m:r>
                        </m:sub>
                        <m:sup>
                          <m:r>
                            <a:rPr lang="en-US" i="1"/>
                            <m:t>𝑊</m:t>
                          </m:r>
                        </m:sup>
                      </m:sSubSup>
                      <m:r>
                        <a:rPr lang="en-US" i="1"/>
                        <m:t>=</m:t>
                      </m:r>
                      <m:nary>
                        <m:naryPr>
                          <m:chr m:val="∑"/>
                          <m:limLoc m:val="undOvr"/>
                          <m:ctrlPr>
                            <a:rPr lang="en-US" i="1"/>
                          </m:ctrlPr>
                        </m:naryPr>
                        <m:sub>
                          <m:r>
                            <a:rPr lang="en-US" i="1"/>
                            <m:t>𝑖</m:t>
                          </m:r>
                          <m:r>
                            <a:rPr lang="en-US" i="1"/>
                            <m:t>=3</m:t>
                          </m:r>
                        </m:sub>
                        <m:sup>
                          <m:r>
                            <a:rPr lang="en-US" i="1"/>
                            <m:t>5</m:t>
                          </m:r>
                        </m:sup>
                        <m:e>
                          <m:d>
                            <m:dPr>
                              <m:ctrlPr>
                                <a:rPr lang="en-US" i="1"/>
                              </m:ctrlPr>
                            </m:dPr>
                            <m:e>
                              <m:sSubSup>
                                <m:sSubSupPr>
                                  <m:ctrlPr>
                                    <a:rPr lang="en-US" i="1"/>
                                  </m:ctrlPr>
                                </m:sSubSupPr>
                                <m:e>
                                  <m:r>
                                    <a:rPr lang="en-US" i="1"/>
                                    <m:t>𝐽</m:t>
                                  </m:r>
                                </m:e>
                                <m:sub>
                                  <m:r>
                                    <a:rPr lang="en-US" i="1"/>
                                    <m:t>𝑦</m:t>
                                  </m:r>
                                  <m:r>
                                    <a:rPr lang="en-US" i="1"/>
                                    <m:t>−</m:t>
                                  </m:r>
                                  <m:r>
                                    <a:rPr lang="en-US" i="1"/>
                                    <m:t>𝑖</m:t>
                                  </m:r>
                                </m:sub>
                                <m:sup>
                                  <m:r>
                                    <a:rPr lang="en-US" i="1"/>
                                    <m:t>𝑙</m:t>
                                  </m:r>
                                </m:sup>
                              </m:sSubSup>
                              <m:r>
                                <a:rPr lang="en-US" i="1"/>
                                <m:t> </m:t>
                              </m:r>
                              <m:sSubSup>
                                <m:sSubSupPr>
                                  <m:ctrlPr>
                                    <a:rPr lang="en-US" i="1"/>
                                  </m:ctrlPr>
                                </m:sSubSupPr>
                                <m:e>
                                  <m:r>
                                    <a:rPr lang="en-US" i="1"/>
                                    <m:t>𝑠</m:t>
                                  </m:r>
                                </m:e>
                                <m:sub>
                                  <m:r>
                                    <a:rPr lang="en-US" i="1"/>
                                    <m:t>𝑦</m:t>
                                  </m:r>
                                </m:sub>
                                <m:sup>
                                  <m:r>
                                    <a:rPr lang="en-US" i="1"/>
                                    <m:t>𝑙</m:t>
                                  </m:r>
                                </m:sup>
                              </m:sSubSup>
                              <m:r>
                                <a:rPr lang="en-US" i="1"/>
                                <m:t> </m:t>
                              </m:r>
                              <m:sSubSup>
                                <m:sSubSupPr>
                                  <m:ctrlPr>
                                    <a:rPr lang="en-US" i="1"/>
                                  </m:ctrlPr>
                                </m:sSubSupPr>
                                <m:e>
                                  <m:r>
                                    <a:rPr lang="en-US" b="0" i="1" smtClean="0">
                                      <a:latin typeface="Cambria Math" panose="02040503050406030204" pitchFamily="18" charset="0"/>
                                    </a:rPr>
                                    <m:t>𝑝</m:t>
                                  </m:r>
                                </m:e>
                                <m:sub>
                                  <m:r>
                                    <a:rPr lang="en-US" i="1"/>
                                    <m:t>𝑖</m:t>
                                  </m:r>
                                </m:sub>
                                <m:sup>
                                  <m:r>
                                    <a:rPr lang="en-US" i="1"/>
                                    <m:t>𝑙</m:t>
                                  </m:r>
                                </m:sup>
                              </m:sSubSup>
                            </m:e>
                          </m:d>
                        </m:e>
                      </m:nary>
                      <m:r>
                        <a:rPr lang="en-US" i="1"/>
                        <m:t>−</m:t>
                      </m:r>
                      <m:sSub>
                        <m:sSubPr>
                          <m:ctrlPr>
                            <a:rPr lang="en-US" i="1"/>
                          </m:ctrlPr>
                        </m:sSubPr>
                        <m:e>
                          <m:r>
                            <a:rPr lang="en-US" i="1"/>
                            <m:t>𝐵</m:t>
                          </m:r>
                        </m:e>
                        <m:sub>
                          <m:r>
                            <a:rPr lang="en-US" i="1"/>
                            <m:t>𝑦</m:t>
                          </m:r>
                        </m:sub>
                      </m:sSub>
                    </m:oMath>
                  </m:oMathPara>
                </a14:m>
                <a:endParaRPr lang="en-US" dirty="0"/>
              </a:p>
              <a:p>
                <a14:m>
                  <m:oMath xmlns:m="http://schemas.openxmlformats.org/officeDocument/2006/math">
                    <m:sSubSup>
                      <m:sSubSupPr>
                        <m:ctrlPr>
                          <a:rPr lang="en-US" i="1"/>
                        </m:ctrlPr>
                      </m:sSubSupPr>
                      <m:e>
                        <m:r>
                          <a:rPr lang="en-US" i="1"/>
                          <m:t>𝑠</m:t>
                        </m:r>
                      </m:e>
                      <m:sub>
                        <m:r>
                          <a:rPr lang="en-US" i="1"/>
                          <m:t>𝑦</m:t>
                        </m:r>
                      </m:sub>
                      <m:sup>
                        <m:r>
                          <a:rPr lang="en-US" i="1"/>
                          <m:t>𝑙</m:t>
                        </m:r>
                      </m:sup>
                    </m:sSubSup>
                  </m:oMath>
                </a14:m>
                <a:r>
                  <a:rPr lang="en-US" dirty="0"/>
                  <a:t> = survival from juvenile to adult </a:t>
                </a:r>
              </a:p>
              <a:p>
                <a14:m>
                  <m:oMath xmlns:m="http://schemas.openxmlformats.org/officeDocument/2006/math">
                    <m:sSubSup>
                      <m:sSubSupPr>
                        <m:ctrlPr>
                          <a:rPr lang="en-US" i="1"/>
                        </m:ctrlPr>
                      </m:sSubSupPr>
                      <m:e>
                        <m:r>
                          <a:rPr lang="en-US" i="1"/>
                          <m:t>𝑝</m:t>
                        </m:r>
                      </m:e>
                      <m:sub>
                        <m:r>
                          <a:rPr lang="en-US" i="1"/>
                          <m:t>𝑖</m:t>
                        </m:r>
                      </m:sub>
                      <m:sup>
                        <m:r>
                          <a:rPr lang="en-US" i="1"/>
                          <m:t>𝑙</m:t>
                        </m:r>
                      </m:sup>
                    </m:sSubSup>
                  </m:oMath>
                </a14:m>
                <a:r>
                  <a:rPr lang="en-US" dirty="0"/>
                  <a:t> = proportion of age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 </m:t>
                    </m:r>
                  </m:oMath>
                </a14:m>
                <a:r>
                  <a:rPr lang="en-US" dirty="0"/>
                  <a:t>adults</a:t>
                </a:r>
              </a:p>
              <a:p>
                <a:pPr>
                  <a:spcAft>
                    <a:spcPts val="1200"/>
                  </a:spcAft>
                </a:pPr>
                <a14:m>
                  <m:oMath xmlns:m="http://schemas.openxmlformats.org/officeDocument/2006/math">
                    <m:sSub>
                      <m:sSubPr>
                        <m:ctrlPr>
                          <a:rPr lang="en-US" i="1"/>
                        </m:ctrlPr>
                      </m:sSubPr>
                      <m:e>
                        <m:r>
                          <a:rPr lang="en-US" i="1"/>
                          <m:t>𝐵</m:t>
                        </m:r>
                      </m:e>
                      <m:sub>
                        <m:r>
                          <a:rPr lang="en-US" i="1"/>
                          <m:t>𝑦</m:t>
                        </m:r>
                      </m:sub>
                    </m:sSub>
                  </m:oMath>
                </a14:m>
                <a:r>
                  <a:rPr lang="en-US" dirty="0"/>
                  <a:t> = # natural-origin adults taken for </a:t>
                </a:r>
                <a:r>
                  <a:rPr lang="en-US" dirty="0" err="1"/>
                  <a:t>broodstock</a:t>
                </a:r>
                <a:endParaRPr lang="en-US" dirty="0"/>
              </a:p>
              <a:p>
                <a:endParaRPr lang="en-US" dirty="0"/>
              </a:p>
            </p:txBody>
          </p:sp>
        </mc:Choice>
        <mc:Fallback>
          <p:sp>
            <p:nvSpPr>
              <p:cNvPr id="3" name="Content Placeholder 2">
                <a:extLst>
                  <a:ext uri="{FF2B5EF4-FFF2-40B4-BE49-F238E27FC236}">
                    <a16:creationId xmlns:a16="http://schemas.microsoft.com/office/drawing/2014/main" id="{FF8E75F7-6113-46BD-A8D1-4AE9BA89D454}"/>
                  </a:ext>
                </a:extLst>
              </p:cNvPr>
              <p:cNvSpPr>
                <a:spLocks noGrp="1" noRot="1" noChangeAspect="1" noMove="1" noResize="1" noEditPoints="1" noAdjustHandles="1" noChangeArrowheads="1" noChangeShapeType="1" noTextEdit="1"/>
              </p:cNvSpPr>
              <p:nvPr>
                <p:ph idx="1"/>
              </p:nvPr>
            </p:nvSpPr>
            <p:spPr>
              <a:xfrm>
                <a:off x="432033" y="1291700"/>
                <a:ext cx="8279933" cy="5637606"/>
              </a:xfrm>
              <a:blipFill>
                <a:blip r:embed="rId2"/>
                <a:stretch>
                  <a:fillRect l="-1325" t="-1514"/>
                </a:stretch>
              </a:blipFill>
            </p:spPr>
            <p:txBody>
              <a:bodyPr/>
              <a:lstStyle/>
              <a:p>
                <a:r>
                  <a:rPr lang="en-US">
                    <a:noFill/>
                  </a:rPr>
                  <a:t> </a:t>
                </a:r>
              </a:p>
            </p:txBody>
          </p:sp>
        </mc:Fallback>
      </mc:AlternateContent>
    </p:spTree>
    <p:extLst>
      <p:ext uri="{BB962C8B-B14F-4D97-AF65-F5344CB8AC3E}">
        <p14:creationId xmlns:p14="http://schemas.microsoft.com/office/powerpoint/2010/main" val="24916288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59BB1-9ADD-497D-A831-7D950490316E}"/>
              </a:ext>
            </a:extLst>
          </p:cNvPr>
          <p:cNvSpPr>
            <a:spLocks noGrp="1"/>
          </p:cNvSpPr>
          <p:nvPr>
            <p:ph type="title"/>
          </p:nvPr>
        </p:nvSpPr>
        <p:spPr/>
        <p:txBody>
          <a:bodyPr/>
          <a:lstStyle/>
          <a:p>
            <a:r>
              <a:rPr lang="en-US" dirty="0"/>
              <a:t>Wenatchee River spring Chinook</a:t>
            </a:r>
          </a:p>
        </p:txBody>
      </p:sp>
      <p:grpSp>
        <p:nvGrpSpPr>
          <p:cNvPr id="21" name="Group 20">
            <a:extLst>
              <a:ext uri="{FF2B5EF4-FFF2-40B4-BE49-F238E27FC236}">
                <a16:creationId xmlns:a16="http://schemas.microsoft.com/office/drawing/2014/main" id="{822736AD-66B0-485E-AB58-9110D813E1E1}"/>
              </a:ext>
            </a:extLst>
          </p:cNvPr>
          <p:cNvGrpSpPr/>
          <p:nvPr/>
        </p:nvGrpSpPr>
        <p:grpSpPr>
          <a:xfrm>
            <a:off x="135899" y="1525669"/>
            <a:ext cx="1424453" cy="1829928"/>
            <a:chOff x="275846" y="1041400"/>
            <a:chExt cx="4194151" cy="5816599"/>
          </a:xfrm>
        </p:grpSpPr>
        <p:pic>
          <p:nvPicPr>
            <p:cNvPr id="24" name="Picture 23">
              <a:extLst>
                <a:ext uri="{FF2B5EF4-FFF2-40B4-BE49-F238E27FC236}">
                  <a16:creationId xmlns:a16="http://schemas.microsoft.com/office/drawing/2014/main" id="{17E8854A-6794-4CBB-8270-96378011CAD6}"/>
                </a:ext>
              </a:extLst>
            </p:cNvPr>
            <p:cNvPicPr>
              <a:picLocks noChangeAspect="1"/>
            </p:cNvPicPr>
            <p:nvPr/>
          </p:nvPicPr>
          <p:blipFill>
            <a:blip r:embed="rId3"/>
            <a:stretch>
              <a:fillRect/>
            </a:stretch>
          </p:blipFill>
          <p:spPr>
            <a:xfrm>
              <a:off x="275846" y="1041400"/>
              <a:ext cx="4194151" cy="5816599"/>
            </a:xfrm>
            <a:prstGeom prst="rect">
              <a:avLst/>
            </a:prstGeom>
          </p:spPr>
        </p:pic>
        <p:sp>
          <p:nvSpPr>
            <p:cNvPr id="26" name="Freeform: Shape 25">
              <a:extLst>
                <a:ext uri="{FF2B5EF4-FFF2-40B4-BE49-F238E27FC236}">
                  <a16:creationId xmlns:a16="http://schemas.microsoft.com/office/drawing/2014/main" id="{C5EDF2FC-70AD-4F3D-9041-CA4173D37722}"/>
                </a:ext>
              </a:extLst>
            </p:cNvPr>
            <p:cNvSpPr/>
            <p:nvPr/>
          </p:nvSpPr>
          <p:spPr>
            <a:xfrm>
              <a:off x="1159302" y="3459155"/>
              <a:ext cx="1134503" cy="241262"/>
            </a:xfrm>
            <a:custGeom>
              <a:avLst/>
              <a:gdLst>
                <a:gd name="connsiteX0" fmla="*/ 0 w 966788"/>
                <a:gd name="connsiteY0" fmla="*/ 85743 h 214331"/>
                <a:gd name="connsiteX1" fmla="*/ 23813 w 966788"/>
                <a:gd name="connsiteY1" fmla="*/ 90506 h 214331"/>
                <a:gd name="connsiteX2" fmla="*/ 33338 w 966788"/>
                <a:gd name="connsiteY2" fmla="*/ 104793 h 214331"/>
                <a:gd name="connsiteX3" fmla="*/ 47625 w 966788"/>
                <a:gd name="connsiteY3" fmla="*/ 109556 h 214331"/>
                <a:gd name="connsiteX4" fmla="*/ 57150 w 966788"/>
                <a:gd name="connsiteY4" fmla="*/ 123843 h 214331"/>
                <a:gd name="connsiteX5" fmla="*/ 104775 w 966788"/>
                <a:gd name="connsiteY5" fmla="*/ 128606 h 214331"/>
                <a:gd name="connsiteX6" fmla="*/ 109538 w 966788"/>
                <a:gd name="connsiteY6" fmla="*/ 114318 h 214331"/>
                <a:gd name="connsiteX7" fmla="*/ 161925 w 966788"/>
                <a:gd name="connsiteY7" fmla="*/ 114318 h 214331"/>
                <a:gd name="connsiteX8" fmla="*/ 219075 w 966788"/>
                <a:gd name="connsiteY8" fmla="*/ 109556 h 214331"/>
                <a:gd name="connsiteX9" fmla="*/ 233363 w 966788"/>
                <a:gd name="connsiteY9" fmla="*/ 100031 h 214331"/>
                <a:gd name="connsiteX10" fmla="*/ 261938 w 966788"/>
                <a:gd name="connsiteY10" fmla="*/ 85743 h 214331"/>
                <a:gd name="connsiteX11" fmla="*/ 300038 w 966788"/>
                <a:gd name="connsiteY11" fmla="*/ 90506 h 214331"/>
                <a:gd name="connsiteX12" fmla="*/ 314325 w 966788"/>
                <a:gd name="connsiteY12" fmla="*/ 104793 h 214331"/>
                <a:gd name="connsiteX13" fmla="*/ 328613 w 966788"/>
                <a:gd name="connsiteY13" fmla="*/ 109556 h 214331"/>
                <a:gd name="connsiteX14" fmla="*/ 438150 w 966788"/>
                <a:gd name="connsiteY14" fmla="*/ 90506 h 214331"/>
                <a:gd name="connsiteX15" fmla="*/ 442913 w 966788"/>
                <a:gd name="connsiteY15" fmla="*/ 66693 h 214331"/>
                <a:gd name="connsiteX16" fmla="*/ 504825 w 966788"/>
                <a:gd name="connsiteY16" fmla="*/ 71456 h 214331"/>
                <a:gd name="connsiteX17" fmla="*/ 542925 w 966788"/>
                <a:gd name="connsiteY17" fmla="*/ 80981 h 214331"/>
                <a:gd name="connsiteX18" fmla="*/ 557213 w 966788"/>
                <a:gd name="connsiteY18" fmla="*/ 90506 h 214331"/>
                <a:gd name="connsiteX19" fmla="*/ 590550 w 966788"/>
                <a:gd name="connsiteY19" fmla="*/ 114318 h 214331"/>
                <a:gd name="connsiteX20" fmla="*/ 623888 w 966788"/>
                <a:gd name="connsiteY20" fmla="*/ 138131 h 214331"/>
                <a:gd name="connsiteX21" fmla="*/ 638175 w 966788"/>
                <a:gd name="connsiteY21" fmla="*/ 142893 h 214331"/>
                <a:gd name="connsiteX22" fmla="*/ 652463 w 966788"/>
                <a:gd name="connsiteY22" fmla="*/ 152418 h 214331"/>
                <a:gd name="connsiteX23" fmla="*/ 671513 w 966788"/>
                <a:gd name="connsiteY23" fmla="*/ 157181 h 214331"/>
                <a:gd name="connsiteX24" fmla="*/ 704850 w 966788"/>
                <a:gd name="connsiteY24" fmla="*/ 166706 h 214331"/>
                <a:gd name="connsiteX25" fmla="*/ 790575 w 966788"/>
                <a:gd name="connsiteY25" fmla="*/ 180993 h 214331"/>
                <a:gd name="connsiteX26" fmla="*/ 804863 w 966788"/>
                <a:gd name="connsiteY26" fmla="*/ 185756 h 214331"/>
                <a:gd name="connsiteX27" fmla="*/ 838200 w 966788"/>
                <a:gd name="connsiteY27" fmla="*/ 190518 h 214331"/>
                <a:gd name="connsiteX28" fmla="*/ 881063 w 966788"/>
                <a:gd name="connsiteY28" fmla="*/ 214331 h 214331"/>
                <a:gd name="connsiteX29" fmla="*/ 900113 w 966788"/>
                <a:gd name="connsiteY29" fmla="*/ 209568 h 214331"/>
                <a:gd name="connsiteX30" fmla="*/ 909638 w 966788"/>
                <a:gd name="connsiteY30" fmla="*/ 180993 h 214331"/>
                <a:gd name="connsiteX31" fmla="*/ 919163 w 966788"/>
                <a:gd name="connsiteY31" fmla="*/ 166706 h 214331"/>
                <a:gd name="connsiteX32" fmla="*/ 923925 w 966788"/>
                <a:gd name="connsiteY32" fmla="*/ 152418 h 214331"/>
                <a:gd name="connsiteX33" fmla="*/ 938213 w 966788"/>
                <a:gd name="connsiteY33" fmla="*/ 123843 h 214331"/>
                <a:gd name="connsiteX34" fmla="*/ 947738 w 966788"/>
                <a:gd name="connsiteY34" fmla="*/ 38118 h 214331"/>
                <a:gd name="connsiteX35" fmla="*/ 957263 w 966788"/>
                <a:gd name="connsiteY35" fmla="*/ 23831 h 214331"/>
                <a:gd name="connsiteX36" fmla="*/ 966788 w 966788"/>
                <a:gd name="connsiteY36" fmla="*/ 18 h 2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66788" h="214331">
                  <a:moveTo>
                    <a:pt x="0" y="85743"/>
                  </a:moveTo>
                  <a:cubicBezTo>
                    <a:pt x="7938" y="87331"/>
                    <a:pt x="16785" y="86490"/>
                    <a:pt x="23813" y="90506"/>
                  </a:cubicBezTo>
                  <a:cubicBezTo>
                    <a:pt x="28783" y="93346"/>
                    <a:pt x="28869" y="101217"/>
                    <a:pt x="33338" y="104793"/>
                  </a:cubicBezTo>
                  <a:cubicBezTo>
                    <a:pt x="37258" y="107929"/>
                    <a:pt x="42863" y="107968"/>
                    <a:pt x="47625" y="109556"/>
                  </a:cubicBezTo>
                  <a:cubicBezTo>
                    <a:pt x="50800" y="114318"/>
                    <a:pt x="53103" y="119796"/>
                    <a:pt x="57150" y="123843"/>
                  </a:cubicBezTo>
                  <a:cubicBezTo>
                    <a:pt x="73887" y="140579"/>
                    <a:pt x="79286" y="132247"/>
                    <a:pt x="104775" y="128606"/>
                  </a:cubicBezTo>
                  <a:cubicBezTo>
                    <a:pt x="106363" y="123843"/>
                    <a:pt x="105988" y="117868"/>
                    <a:pt x="109538" y="114318"/>
                  </a:cubicBezTo>
                  <a:cubicBezTo>
                    <a:pt x="120305" y="103551"/>
                    <a:pt x="158777" y="113925"/>
                    <a:pt x="161925" y="114318"/>
                  </a:cubicBezTo>
                  <a:cubicBezTo>
                    <a:pt x="180975" y="112731"/>
                    <a:pt x="200330" y="113305"/>
                    <a:pt x="219075" y="109556"/>
                  </a:cubicBezTo>
                  <a:cubicBezTo>
                    <a:pt x="224688" y="108433"/>
                    <a:pt x="228243" y="102591"/>
                    <a:pt x="233363" y="100031"/>
                  </a:cubicBezTo>
                  <a:cubicBezTo>
                    <a:pt x="272799" y="80312"/>
                    <a:pt x="220989" y="113041"/>
                    <a:pt x="261938" y="85743"/>
                  </a:cubicBezTo>
                  <a:cubicBezTo>
                    <a:pt x="274638" y="87331"/>
                    <a:pt x="288010" y="86132"/>
                    <a:pt x="300038" y="90506"/>
                  </a:cubicBezTo>
                  <a:cubicBezTo>
                    <a:pt x="306367" y="92808"/>
                    <a:pt x="308721" y="101057"/>
                    <a:pt x="314325" y="104793"/>
                  </a:cubicBezTo>
                  <a:cubicBezTo>
                    <a:pt x="318502" y="107578"/>
                    <a:pt x="323850" y="107968"/>
                    <a:pt x="328613" y="109556"/>
                  </a:cubicBezTo>
                  <a:cubicBezTo>
                    <a:pt x="361512" y="107989"/>
                    <a:pt x="422601" y="131968"/>
                    <a:pt x="438150" y="90506"/>
                  </a:cubicBezTo>
                  <a:cubicBezTo>
                    <a:pt x="440992" y="82927"/>
                    <a:pt x="441325" y="74631"/>
                    <a:pt x="442913" y="66693"/>
                  </a:cubicBezTo>
                  <a:cubicBezTo>
                    <a:pt x="463550" y="68281"/>
                    <a:pt x="484335" y="68529"/>
                    <a:pt x="504825" y="71456"/>
                  </a:cubicBezTo>
                  <a:cubicBezTo>
                    <a:pt x="517784" y="73307"/>
                    <a:pt x="542925" y="80981"/>
                    <a:pt x="542925" y="80981"/>
                  </a:cubicBezTo>
                  <a:cubicBezTo>
                    <a:pt x="547688" y="84156"/>
                    <a:pt x="552555" y="87179"/>
                    <a:pt x="557213" y="90506"/>
                  </a:cubicBezTo>
                  <a:cubicBezTo>
                    <a:pt x="598582" y="120054"/>
                    <a:pt x="556867" y="91862"/>
                    <a:pt x="590550" y="114318"/>
                  </a:cubicBezTo>
                  <a:cubicBezTo>
                    <a:pt x="598488" y="138131"/>
                    <a:pt x="590550" y="127019"/>
                    <a:pt x="623888" y="138131"/>
                  </a:cubicBezTo>
                  <a:lnTo>
                    <a:pt x="638175" y="142893"/>
                  </a:lnTo>
                  <a:cubicBezTo>
                    <a:pt x="642938" y="146068"/>
                    <a:pt x="647202" y="150163"/>
                    <a:pt x="652463" y="152418"/>
                  </a:cubicBezTo>
                  <a:cubicBezTo>
                    <a:pt x="658479" y="154996"/>
                    <a:pt x="665219" y="155383"/>
                    <a:pt x="671513" y="157181"/>
                  </a:cubicBezTo>
                  <a:cubicBezTo>
                    <a:pt x="719339" y="170846"/>
                    <a:pt x="645295" y="151816"/>
                    <a:pt x="704850" y="166706"/>
                  </a:cubicBezTo>
                  <a:cubicBezTo>
                    <a:pt x="740476" y="190456"/>
                    <a:pt x="707254" y="171735"/>
                    <a:pt x="790575" y="180993"/>
                  </a:cubicBezTo>
                  <a:cubicBezTo>
                    <a:pt x="795565" y="181547"/>
                    <a:pt x="799940" y="184771"/>
                    <a:pt x="804863" y="185756"/>
                  </a:cubicBezTo>
                  <a:cubicBezTo>
                    <a:pt x="815870" y="187957"/>
                    <a:pt x="827088" y="188931"/>
                    <a:pt x="838200" y="190518"/>
                  </a:cubicBezTo>
                  <a:cubicBezTo>
                    <a:pt x="873165" y="202173"/>
                    <a:pt x="859675" y="192943"/>
                    <a:pt x="881063" y="214331"/>
                  </a:cubicBezTo>
                  <a:cubicBezTo>
                    <a:pt x="887413" y="212743"/>
                    <a:pt x="895853" y="214538"/>
                    <a:pt x="900113" y="209568"/>
                  </a:cubicBezTo>
                  <a:cubicBezTo>
                    <a:pt x="906647" y="201945"/>
                    <a:pt x="904069" y="189347"/>
                    <a:pt x="909638" y="180993"/>
                  </a:cubicBezTo>
                  <a:lnTo>
                    <a:pt x="919163" y="166706"/>
                  </a:lnTo>
                  <a:cubicBezTo>
                    <a:pt x="920750" y="161943"/>
                    <a:pt x="921680" y="156908"/>
                    <a:pt x="923925" y="152418"/>
                  </a:cubicBezTo>
                  <a:cubicBezTo>
                    <a:pt x="942393" y="115481"/>
                    <a:pt x="926238" y="159764"/>
                    <a:pt x="938213" y="123843"/>
                  </a:cubicBezTo>
                  <a:cubicBezTo>
                    <a:pt x="938809" y="114909"/>
                    <a:pt x="936374" y="60844"/>
                    <a:pt x="947738" y="38118"/>
                  </a:cubicBezTo>
                  <a:cubicBezTo>
                    <a:pt x="950298" y="32999"/>
                    <a:pt x="954088" y="28593"/>
                    <a:pt x="957263" y="23831"/>
                  </a:cubicBezTo>
                  <a:cubicBezTo>
                    <a:pt x="962336" y="-1539"/>
                    <a:pt x="953930" y="18"/>
                    <a:pt x="966788" y="18"/>
                  </a:cubicBezTo>
                </a:path>
              </a:pathLst>
            </a:custGeom>
            <a:noFill/>
            <a:ln w="76200" cap="flat" cmpd="sng" algn="ctr">
              <a:solidFill>
                <a:srgbClr val="FFC000">
                  <a:alpha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kern="0">
                <a:solidFill>
                  <a:prstClr val="white"/>
                </a:solidFill>
                <a:latin typeface="Calibri" panose="020F0502020204030204"/>
              </a:endParaRPr>
            </a:p>
          </p:txBody>
        </p:sp>
        <p:sp>
          <p:nvSpPr>
            <p:cNvPr id="27" name="5-Point Star 6">
              <a:extLst>
                <a:ext uri="{FF2B5EF4-FFF2-40B4-BE49-F238E27FC236}">
                  <a16:creationId xmlns:a16="http://schemas.microsoft.com/office/drawing/2014/main" id="{885C9FB6-A84E-460B-A8C6-1D51594D44AF}"/>
                </a:ext>
              </a:extLst>
            </p:cNvPr>
            <p:cNvSpPr/>
            <p:nvPr/>
          </p:nvSpPr>
          <p:spPr>
            <a:xfrm>
              <a:off x="2113472" y="3429799"/>
              <a:ext cx="329333" cy="267775"/>
            </a:xfrm>
            <a:prstGeom prst="star5">
              <a:avLst/>
            </a:prstGeom>
            <a:solidFill>
              <a:srgbClr val="C00000">
                <a:alpha val="80000"/>
              </a:srgbClr>
            </a:solidFill>
            <a:ln w="12700" cap="flat" cmpd="sng" algn="ctr">
              <a:solidFill>
                <a:srgbClr val="4A66AC">
                  <a:shade val="50000"/>
                </a:srgbClr>
              </a:solidFill>
              <a:prstDash val="solid"/>
              <a:miter lim="800000"/>
            </a:ln>
            <a:effectLst/>
          </p:spPr>
          <p:txBody>
            <a:bodyPr rtlCol="0" anchor="ctr"/>
            <a:lstStyle/>
            <a:p>
              <a:pPr algn="ctr" defTabSz="914377">
                <a:defRPr/>
              </a:pPr>
              <a:endParaRPr lang="en-US" kern="0" dirty="0">
                <a:solidFill>
                  <a:prstClr val="white"/>
                </a:solidFill>
                <a:latin typeface="Calibri" panose="020F0502020204030204"/>
              </a:endParaRPr>
            </a:p>
          </p:txBody>
        </p:sp>
        <p:sp>
          <p:nvSpPr>
            <p:cNvPr id="28" name="5-Point Star 7">
              <a:extLst>
                <a:ext uri="{FF2B5EF4-FFF2-40B4-BE49-F238E27FC236}">
                  <a16:creationId xmlns:a16="http://schemas.microsoft.com/office/drawing/2014/main" id="{26529B5C-AE72-4F64-A28F-7C8D0BF43746}"/>
                </a:ext>
              </a:extLst>
            </p:cNvPr>
            <p:cNvSpPr/>
            <p:nvPr/>
          </p:nvSpPr>
          <p:spPr>
            <a:xfrm>
              <a:off x="1645676" y="3017331"/>
              <a:ext cx="329333" cy="267775"/>
            </a:xfrm>
            <a:prstGeom prst="star5">
              <a:avLst/>
            </a:prstGeom>
            <a:solidFill>
              <a:srgbClr val="C00000">
                <a:alpha val="80000"/>
              </a:srgbClr>
            </a:solidFill>
            <a:ln w="12700" cap="flat" cmpd="sng" algn="ctr">
              <a:solidFill>
                <a:srgbClr val="4A66AC">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29" name="Freeform: Shape 28">
              <a:extLst>
                <a:ext uri="{FF2B5EF4-FFF2-40B4-BE49-F238E27FC236}">
                  <a16:creationId xmlns:a16="http://schemas.microsoft.com/office/drawing/2014/main" id="{C3682BD9-D256-4DA0-B479-3A33606E9483}"/>
                </a:ext>
              </a:extLst>
            </p:cNvPr>
            <p:cNvSpPr/>
            <p:nvPr/>
          </p:nvSpPr>
          <p:spPr>
            <a:xfrm>
              <a:off x="2215564" y="3384122"/>
              <a:ext cx="312991" cy="739807"/>
            </a:xfrm>
            <a:custGeom>
              <a:avLst/>
              <a:gdLst>
                <a:gd name="connsiteX0" fmla="*/ 0 w 266721"/>
                <a:gd name="connsiteY0" fmla="*/ 657225 h 657225"/>
                <a:gd name="connsiteX1" fmla="*/ 19050 w 266721"/>
                <a:gd name="connsiteY1" fmla="*/ 633413 h 657225"/>
                <a:gd name="connsiteX2" fmla="*/ 57150 w 266721"/>
                <a:gd name="connsiteY2" fmla="*/ 623888 h 657225"/>
                <a:gd name="connsiteX3" fmla="*/ 52387 w 266721"/>
                <a:gd name="connsiteY3" fmla="*/ 561975 h 657225"/>
                <a:gd name="connsiteX4" fmla="*/ 71437 w 266721"/>
                <a:gd name="connsiteY4" fmla="*/ 552450 h 657225"/>
                <a:gd name="connsiteX5" fmla="*/ 128587 w 266721"/>
                <a:gd name="connsiteY5" fmla="*/ 547688 h 657225"/>
                <a:gd name="connsiteX6" fmla="*/ 180975 w 266721"/>
                <a:gd name="connsiteY6" fmla="*/ 538163 h 657225"/>
                <a:gd name="connsiteX7" fmla="*/ 214312 w 266721"/>
                <a:gd name="connsiteY7" fmla="*/ 528638 h 657225"/>
                <a:gd name="connsiteX8" fmla="*/ 223837 w 266721"/>
                <a:gd name="connsiteY8" fmla="*/ 514350 h 657225"/>
                <a:gd name="connsiteX9" fmla="*/ 228600 w 266721"/>
                <a:gd name="connsiteY9" fmla="*/ 457200 h 657225"/>
                <a:gd name="connsiteX10" fmla="*/ 233362 w 266721"/>
                <a:gd name="connsiteY10" fmla="*/ 442913 h 657225"/>
                <a:gd name="connsiteX11" fmla="*/ 219075 w 266721"/>
                <a:gd name="connsiteY11" fmla="*/ 409575 h 657225"/>
                <a:gd name="connsiteX12" fmla="*/ 200025 w 266721"/>
                <a:gd name="connsiteY12" fmla="*/ 400050 h 657225"/>
                <a:gd name="connsiteX13" fmla="*/ 204787 w 266721"/>
                <a:gd name="connsiteY13" fmla="*/ 371475 h 657225"/>
                <a:gd name="connsiteX14" fmla="*/ 214312 w 266721"/>
                <a:gd name="connsiteY14" fmla="*/ 357188 h 657225"/>
                <a:gd name="connsiteX15" fmla="*/ 219075 w 266721"/>
                <a:gd name="connsiteY15" fmla="*/ 342900 h 657225"/>
                <a:gd name="connsiteX16" fmla="*/ 238125 w 266721"/>
                <a:gd name="connsiteY16" fmla="*/ 238125 h 657225"/>
                <a:gd name="connsiteX17" fmla="*/ 252412 w 266721"/>
                <a:gd name="connsiteY17" fmla="*/ 233363 h 657225"/>
                <a:gd name="connsiteX18" fmla="*/ 261937 w 266721"/>
                <a:gd name="connsiteY18" fmla="*/ 219075 h 657225"/>
                <a:gd name="connsiteX19" fmla="*/ 228600 w 266721"/>
                <a:gd name="connsiteY19" fmla="*/ 195263 h 657225"/>
                <a:gd name="connsiteX20" fmla="*/ 233362 w 266721"/>
                <a:gd name="connsiteY20" fmla="*/ 157163 h 657225"/>
                <a:gd name="connsiteX21" fmla="*/ 252412 w 266721"/>
                <a:gd name="connsiteY21" fmla="*/ 152400 h 657225"/>
                <a:gd name="connsiteX22" fmla="*/ 266700 w 266721"/>
                <a:gd name="connsiteY22" fmla="*/ 119063 h 657225"/>
                <a:gd name="connsiteX23" fmla="*/ 257175 w 266721"/>
                <a:gd name="connsiteY23" fmla="*/ 90488 h 657225"/>
                <a:gd name="connsiteX24" fmla="*/ 209550 w 266721"/>
                <a:gd name="connsiteY24" fmla="*/ 100013 h 657225"/>
                <a:gd name="connsiteX25" fmla="*/ 195262 w 266721"/>
                <a:gd name="connsiteY25" fmla="*/ 104775 h 657225"/>
                <a:gd name="connsiteX26" fmla="*/ 190500 w 266721"/>
                <a:gd name="connsiteY26" fmla="*/ 90488 h 657225"/>
                <a:gd name="connsiteX27" fmla="*/ 185737 w 266721"/>
                <a:gd name="connsiteY27" fmla="*/ 71438 h 657225"/>
                <a:gd name="connsiteX28" fmla="*/ 180975 w 266721"/>
                <a:gd name="connsiteY28" fmla="*/ 42863 h 657225"/>
                <a:gd name="connsiteX29" fmla="*/ 166687 w 266721"/>
                <a:gd name="connsiteY29" fmla="*/ 33338 h 657225"/>
                <a:gd name="connsiteX30" fmla="*/ 133350 w 266721"/>
                <a:gd name="connsiteY30" fmla="*/ 14288 h 657225"/>
                <a:gd name="connsiteX31" fmla="*/ 100012 w 266721"/>
                <a:gd name="connsiteY31" fmla="*/ 0 h 657225"/>
                <a:gd name="connsiteX32" fmla="*/ 66675 w 266721"/>
                <a:gd name="connsiteY32" fmla="*/ 4763 h 657225"/>
                <a:gd name="connsiteX33" fmla="*/ 52387 w 266721"/>
                <a:gd name="connsiteY33" fmla="*/ 14288 h 657225"/>
                <a:gd name="connsiteX34" fmla="*/ 47625 w 266721"/>
                <a:gd name="connsiteY34" fmla="*/ 42863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66721" h="657225">
                  <a:moveTo>
                    <a:pt x="0" y="657225"/>
                  </a:moveTo>
                  <a:cubicBezTo>
                    <a:pt x="6350" y="649288"/>
                    <a:pt x="11332" y="640028"/>
                    <a:pt x="19050" y="633413"/>
                  </a:cubicBezTo>
                  <a:cubicBezTo>
                    <a:pt x="23509" y="629591"/>
                    <a:pt x="56645" y="623989"/>
                    <a:pt x="57150" y="623888"/>
                  </a:cubicBezTo>
                  <a:cubicBezTo>
                    <a:pt x="55562" y="603250"/>
                    <a:pt x="48328" y="582272"/>
                    <a:pt x="52387" y="561975"/>
                  </a:cubicBezTo>
                  <a:cubicBezTo>
                    <a:pt x="53779" y="555013"/>
                    <a:pt x="64459" y="553758"/>
                    <a:pt x="71437" y="552450"/>
                  </a:cubicBezTo>
                  <a:cubicBezTo>
                    <a:pt x="90226" y="548927"/>
                    <a:pt x="109537" y="549275"/>
                    <a:pt x="128587" y="547688"/>
                  </a:cubicBezTo>
                  <a:cubicBezTo>
                    <a:pt x="171794" y="536885"/>
                    <a:pt x="118405" y="549539"/>
                    <a:pt x="180975" y="538163"/>
                  </a:cubicBezTo>
                  <a:cubicBezTo>
                    <a:pt x="194125" y="535772"/>
                    <a:pt x="202075" y="532717"/>
                    <a:pt x="214312" y="528638"/>
                  </a:cubicBezTo>
                  <a:cubicBezTo>
                    <a:pt x="217487" y="523875"/>
                    <a:pt x="222714" y="519963"/>
                    <a:pt x="223837" y="514350"/>
                  </a:cubicBezTo>
                  <a:cubicBezTo>
                    <a:pt x="227586" y="495605"/>
                    <a:pt x="226074" y="476148"/>
                    <a:pt x="228600" y="457200"/>
                  </a:cubicBezTo>
                  <a:cubicBezTo>
                    <a:pt x="229263" y="452224"/>
                    <a:pt x="231775" y="447675"/>
                    <a:pt x="233362" y="442913"/>
                  </a:cubicBezTo>
                  <a:cubicBezTo>
                    <a:pt x="230379" y="430979"/>
                    <a:pt x="229461" y="418230"/>
                    <a:pt x="219075" y="409575"/>
                  </a:cubicBezTo>
                  <a:cubicBezTo>
                    <a:pt x="213621" y="405030"/>
                    <a:pt x="206375" y="403225"/>
                    <a:pt x="200025" y="400050"/>
                  </a:cubicBezTo>
                  <a:cubicBezTo>
                    <a:pt x="201612" y="390525"/>
                    <a:pt x="201733" y="380636"/>
                    <a:pt x="204787" y="371475"/>
                  </a:cubicBezTo>
                  <a:cubicBezTo>
                    <a:pt x="206597" y="366045"/>
                    <a:pt x="211752" y="362307"/>
                    <a:pt x="214312" y="357188"/>
                  </a:cubicBezTo>
                  <a:cubicBezTo>
                    <a:pt x="216557" y="352698"/>
                    <a:pt x="217487" y="347663"/>
                    <a:pt x="219075" y="342900"/>
                  </a:cubicBezTo>
                  <a:cubicBezTo>
                    <a:pt x="221285" y="300907"/>
                    <a:pt x="203128" y="261457"/>
                    <a:pt x="238125" y="238125"/>
                  </a:cubicBezTo>
                  <a:cubicBezTo>
                    <a:pt x="242302" y="235340"/>
                    <a:pt x="247650" y="234950"/>
                    <a:pt x="252412" y="233363"/>
                  </a:cubicBezTo>
                  <a:cubicBezTo>
                    <a:pt x="255587" y="228600"/>
                    <a:pt x="261937" y="224799"/>
                    <a:pt x="261937" y="219075"/>
                  </a:cubicBezTo>
                  <a:cubicBezTo>
                    <a:pt x="261937" y="203382"/>
                    <a:pt x="236417" y="198390"/>
                    <a:pt x="228600" y="195263"/>
                  </a:cubicBezTo>
                  <a:cubicBezTo>
                    <a:pt x="223642" y="180389"/>
                    <a:pt x="217701" y="172824"/>
                    <a:pt x="233362" y="157163"/>
                  </a:cubicBezTo>
                  <a:cubicBezTo>
                    <a:pt x="237990" y="152535"/>
                    <a:pt x="246062" y="153988"/>
                    <a:pt x="252412" y="152400"/>
                  </a:cubicBezTo>
                  <a:cubicBezTo>
                    <a:pt x="253370" y="150484"/>
                    <a:pt x="267337" y="124795"/>
                    <a:pt x="266700" y="119063"/>
                  </a:cubicBezTo>
                  <a:cubicBezTo>
                    <a:pt x="265591" y="109084"/>
                    <a:pt x="260350" y="100013"/>
                    <a:pt x="257175" y="90488"/>
                  </a:cubicBezTo>
                  <a:cubicBezTo>
                    <a:pt x="241300" y="93663"/>
                    <a:pt x="225325" y="96373"/>
                    <a:pt x="209550" y="100013"/>
                  </a:cubicBezTo>
                  <a:cubicBezTo>
                    <a:pt x="204658" y="101142"/>
                    <a:pt x="199752" y="107020"/>
                    <a:pt x="195262" y="104775"/>
                  </a:cubicBezTo>
                  <a:cubicBezTo>
                    <a:pt x="190772" y="102530"/>
                    <a:pt x="191879" y="95315"/>
                    <a:pt x="190500" y="90488"/>
                  </a:cubicBezTo>
                  <a:cubicBezTo>
                    <a:pt x="188702" y="84194"/>
                    <a:pt x="187021" y="77856"/>
                    <a:pt x="185737" y="71438"/>
                  </a:cubicBezTo>
                  <a:cubicBezTo>
                    <a:pt x="183843" y="61969"/>
                    <a:pt x="185293" y="51500"/>
                    <a:pt x="180975" y="42863"/>
                  </a:cubicBezTo>
                  <a:cubicBezTo>
                    <a:pt x="178415" y="37743"/>
                    <a:pt x="171084" y="37002"/>
                    <a:pt x="166687" y="33338"/>
                  </a:cubicBezTo>
                  <a:cubicBezTo>
                    <a:pt x="142366" y="13070"/>
                    <a:pt x="164187" y="21997"/>
                    <a:pt x="133350" y="14288"/>
                  </a:cubicBezTo>
                  <a:cubicBezTo>
                    <a:pt x="129631" y="12429"/>
                    <a:pt x="107019" y="0"/>
                    <a:pt x="100012" y="0"/>
                  </a:cubicBezTo>
                  <a:cubicBezTo>
                    <a:pt x="88787" y="0"/>
                    <a:pt x="77787" y="3175"/>
                    <a:pt x="66675" y="4763"/>
                  </a:cubicBezTo>
                  <a:cubicBezTo>
                    <a:pt x="61912" y="7938"/>
                    <a:pt x="55963" y="9818"/>
                    <a:pt x="52387" y="14288"/>
                  </a:cubicBezTo>
                  <a:cubicBezTo>
                    <a:pt x="46119" y="22123"/>
                    <a:pt x="47625" y="33963"/>
                    <a:pt x="47625" y="42863"/>
                  </a:cubicBezTo>
                </a:path>
              </a:pathLst>
            </a:custGeom>
            <a:noFill/>
            <a:ln w="76200" cap="flat" cmpd="sng" algn="ctr">
              <a:solidFill>
                <a:srgbClr val="FFC000">
                  <a:alpha val="2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kern="0">
                <a:solidFill>
                  <a:prstClr val="white"/>
                </a:solidFill>
                <a:latin typeface="Calibri" panose="020F0502020204030204"/>
              </a:endParaRPr>
            </a:p>
          </p:txBody>
        </p:sp>
        <p:sp>
          <p:nvSpPr>
            <p:cNvPr id="31" name="Freeform: Shape 30">
              <a:extLst>
                <a:ext uri="{FF2B5EF4-FFF2-40B4-BE49-F238E27FC236}">
                  <a16:creationId xmlns:a16="http://schemas.microsoft.com/office/drawing/2014/main" id="{25920FFB-2D12-471F-B95A-86A9F1454F94}"/>
                </a:ext>
              </a:extLst>
            </p:cNvPr>
            <p:cNvSpPr/>
            <p:nvPr/>
          </p:nvSpPr>
          <p:spPr>
            <a:xfrm>
              <a:off x="1740525" y="1759764"/>
              <a:ext cx="843891" cy="1811992"/>
            </a:xfrm>
            <a:custGeom>
              <a:avLst/>
              <a:gdLst>
                <a:gd name="connsiteX0" fmla="*/ 0 w 719138"/>
                <a:gd name="connsiteY0" fmla="*/ 0 h 1609725"/>
                <a:gd name="connsiteX1" fmla="*/ 23813 w 719138"/>
                <a:gd name="connsiteY1" fmla="*/ 4762 h 1609725"/>
                <a:gd name="connsiteX2" fmla="*/ 28575 w 719138"/>
                <a:gd name="connsiteY2" fmla="*/ 19050 h 1609725"/>
                <a:gd name="connsiteX3" fmla="*/ 33338 w 719138"/>
                <a:gd name="connsiteY3" fmla="*/ 57150 h 1609725"/>
                <a:gd name="connsiteX4" fmla="*/ 42863 w 719138"/>
                <a:gd name="connsiteY4" fmla="*/ 85725 h 1609725"/>
                <a:gd name="connsiteX5" fmla="*/ 57150 w 719138"/>
                <a:gd name="connsiteY5" fmla="*/ 138112 h 1609725"/>
                <a:gd name="connsiteX6" fmla="*/ 71438 w 719138"/>
                <a:gd name="connsiteY6" fmla="*/ 147637 h 1609725"/>
                <a:gd name="connsiteX7" fmla="*/ 104775 w 719138"/>
                <a:gd name="connsiteY7" fmla="*/ 190500 h 1609725"/>
                <a:gd name="connsiteX8" fmla="*/ 119063 w 719138"/>
                <a:gd name="connsiteY8" fmla="*/ 233362 h 1609725"/>
                <a:gd name="connsiteX9" fmla="*/ 123825 w 719138"/>
                <a:gd name="connsiteY9" fmla="*/ 247650 h 1609725"/>
                <a:gd name="connsiteX10" fmla="*/ 128588 w 719138"/>
                <a:gd name="connsiteY10" fmla="*/ 261937 h 1609725"/>
                <a:gd name="connsiteX11" fmla="*/ 138113 w 719138"/>
                <a:gd name="connsiteY11" fmla="*/ 304800 h 1609725"/>
                <a:gd name="connsiteX12" fmla="*/ 147638 w 719138"/>
                <a:gd name="connsiteY12" fmla="*/ 338137 h 1609725"/>
                <a:gd name="connsiteX13" fmla="*/ 152400 w 719138"/>
                <a:gd name="connsiteY13" fmla="*/ 376237 h 1609725"/>
                <a:gd name="connsiteX14" fmla="*/ 166688 w 719138"/>
                <a:gd name="connsiteY14" fmla="*/ 481012 h 1609725"/>
                <a:gd name="connsiteX15" fmla="*/ 180975 w 719138"/>
                <a:gd name="connsiteY15" fmla="*/ 523875 h 1609725"/>
                <a:gd name="connsiteX16" fmla="*/ 185738 w 719138"/>
                <a:gd name="connsiteY16" fmla="*/ 538162 h 1609725"/>
                <a:gd name="connsiteX17" fmla="*/ 195263 w 719138"/>
                <a:gd name="connsiteY17" fmla="*/ 557212 h 1609725"/>
                <a:gd name="connsiteX18" fmla="*/ 190500 w 719138"/>
                <a:gd name="connsiteY18" fmla="*/ 609600 h 1609725"/>
                <a:gd name="connsiteX19" fmla="*/ 185738 w 719138"/>
                <a:gd name="connsiteY19" fmla="*/ 623887 h 1609725"/>
                <a:gd name="connsiteX20" fmla="*/ 219075 w 719138"/>
                <a:gd name="connsiteY20" fmla="*/ 638175 h 1609725"/>
                <a:gd name="connsiteX21" fmla="*/ 233363 w 719138"/>
                <a:gd name="connsiteY21" fmla="*/ 695325 h 1609725"/>
                <a:gd name="connsiteX22" fmla="*/ 247650 w 719138"/>
                <a:gd name="connsiteY22" fmla="*/ 704850 h 1609725"/>
                <a:gd name="connsiteX23" fmla="*/ 295275 w 719138"/>
                <a:gd name="connsiteY23" fmla="*/ 738187 h 1609725"/>
                <a:gd name="connsiteX24" fmla="*/ 309563 w 719138"/>
                <a:gd name="connsiteY24" fmla="*/ 747712 h 1609725"/>
                <a:gd name="connsiteX25" fmla="*/ 314325 w 719138"/>
                <a:gd name="connsiteY25" fmla="*/ 762000 h 1609725"/>
                <a:gd name="connsiteX26" fmla="*/ 319088 w 719138"/>
                <a:gd name="connsiteY26" fmla="*/ 781050 h 1609725"/>
                <a:gd name="connsiteX27" fmla="*/ 323850 w 719138"/>
                <a:gd name="connsiteY27" fmla="*/ 795337 h 1609725"/>
                <a:gd name="connsiteX28" fmla="*/ 328613 w 719138"/>
                <a:gd name="connsiteY28" fmla="*/ 814387 h 1609725"/>
                <a:gd name="connsiteX29" fmla="*/ 342900 w 719138"/>
                <a:gd name="connsiteY29" fmla="*/ 842962 h 1609725"/>
                <a:gd name="connsiteX30" fmla="*/ 361950 w 719138"/>
                <a:gd name="connsiteY30" fmla="*/ 847725 h 1609725"/>
                <a:gd name="connsiteX31" fmla="*/ 376238 w 719138"/>
                <a:gd name="connsiteY31" fmla="*/ 876300 h 1609725"/>
                <a:gd name="connsiteX32" fmla="*/ 385763 w 719138"/>
                <a:gd name="connsiteY32" fmla="*/ 890587 h 1609725"/>
                <a:gd name="connsiteX33" fmla="*/ 390525 w 719138"/>
                <a:gd name="connsiteY33" fmla="*/ 947737 h 1609725"/>
                <a:gd name="connsiteX34" fmla="*/ 400050 w 719138"/>
                <a:gd name="connsiteY34" fmla="*/ 962025 h 1609725"/>
                <a:gd name="connsiteX35" fmla="*/ 409575 w 719138"/>
                <a:gd name="connsiteY35" fmla="*/ 1014412 h 1609725"/>
                <a:gd name="connsiteX36" fmla="*/ 419100 w 719138"/>
                <a:gd name="connsiteY36" fmla="*/ 1028700 h 1609725"/>
                <a:gd name="connsiteX37" fmla="*/ 423863 w 719138"/>
                <a:gd name="connsiteY37" fmla="*/ 1042987 h 1609725"/>
                <a:gd name="connsiteX38" fmla="*/ 471488 w 719138"/>
                <a:gd name="connsiteY38" fmla="*/ 1047750 h 1609725"/>
                <a:gd name="connsiteX39" fmla="*/ 509588 w 719138"/>
                <a:gd name="connsiteY39" fmla="*/ 1057275 h 1609725"/>
                <a:gd name="connsiteX40" fmla="*/ 547688 w 719138"/>
                <a:gd name="connsiteY40" fmla="*/ 1076325 h 1609725"/>
                <a:gd name="connsiteX41" fmla="*/ 557213 w 719138"/>
                <a:gd name="connsiteY41" fmla="*/ 1104900 h 1609725"/>
                <a:gd name="connsiteX42" fmla="*/ 561975 w 719138"/>
                <a:gd name="connsiteY42" fmla="*/ 1119187 h 1609725"/>
                <a:gd name="connsiteX43" fmla="*/ 561975 w 719138"/>
                <a:gd name="connsiteY43" fmla="*/ 1238250 h 1609725"/>
                <a:gd name="connsiteX44" fmla="*/ 566738 w 719138"/>
                <a:gd name="connsiteY44" fmla="*/ 1257300 h 1609725"/>
                <a:gd name="connsiteX45" fmla="*/ 595313 w 719138"/>
                <a:gd name="connsiteY45" fmla="*/ 1271587 h 1609725"/>
                <a:gd name="connsiteX46" fmla="*/ 604838 w 719138"/>
                <a:gd name="connsiteY46" fmla="*/ 1285875 h 1609725"/>
                <a:gd name="connsiteX47" fmla="*/ 633413 w 719138"/>
                <a:gd name="connsiteY47" fmla="*/ 1309687 h 1609725"/>
                <a:gd name="connsiteX48" fmla="*/ 638175 w 719138"/>
                <a:gd name="connsiteY48" fmla="*/ 1347787 h 1609725"/>
                <a:gd name="connsiteX49" fmla="*/ 657225 w 719138"/>
                <a:gd name="connsiteY49" fmla="*/ 1352550 h 1609725"/>
                <a:gd name="connsiteX50" fmla="*/ 666750 w 719138"/>
                <a:gd name="connsiteY50" fmla="*/ 1366837 h 1609725"/>
                <a:gd name="connsiteX51" fmla="*/ 681038 w 719138"/>
                <a:gd name="connsiteY51" fmla="*/ 1381125 h 1609725"/>
                <a:gd name="connsiteX52" fmla="*/ 690563 w 719138"/>
                <a:gd name="connsiteY52" fmla="*/ 1400175 h 1609725"/>
                <a:gd name="connsiteX53" fmla="*/ 709613 w 719138"/>
                <a:gd name="connsiteY53" fmla="*/ 1428750 h 1609725"/>
                <a:gd name="connsiteX54" fmla="*/ 709613 w 719138"/>
                <a:gd name="connsiteY54" fmla="*/ 1481137 h 1609725"/>
                <a:gd name="connsiteX55" fmla="*/ 700088 w 719138"/>
                <a:gd name="connsiteY55" fmla="*/ 1495425 h 1609725"/>
                <a:gd name="connsiteX56" fmla="*/ 709613 w 719138"/>
                <a:gd name="connsiteY56" fmla="*/ 1547812 h 1609725"/>
                <a:gd name="connsiteX57" fmla="*/ 719138 w 719138"/>
                <a:gd name="connsiteY57" fmla="*/ 1562100 h 1609725"/>
                <a:gd name="connsiteX58" fmla="*/ 700088 w 719138"/>
                <a:gd name="connsiteY58" fmla="*/ 1604962 h 1609725"/>
                <a:gd name="connsiteX59" fmla="*/ 685800 w 719138"/>
                <a:gd name="connsiteY59" fmla="*/ 1609725 h 1609725"/>
                <a:gd name="connsiteX60" fmla="*/ 657225 w 719138"/>
                <a:gd name="connsiteY60" fmla="*/ 1600200 h 160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19138" h="1609725">
                  <a:moveTo>
                    <a:pt x="0" y="0"/>
                  </a:moveTo>
                  <a:cubicBezTo>
                    <a:pt x="7938" y="1587"/>
                    <a:pt x="17078" y="272"/>
                    <a:pt x="23813" y="4762"/>
                  </a:cubicBezTo>
                  <a:cubicBezTo>
                    <a:pt x="27990" y="7547"/>
                    <a:pt x="27677" y="14111"/>
                    <a:pt x="28575" y="19050"/>
                  </a:cubicBezTo>
                  <a:cubicBezTo>
                    <a:pt x="30865" y="31642"/>
                    <a:pt x="30656" y="44635"/>
                    <a:pt x="33338" y="57150"/>
                  </a:cubicBezTo>
                  <a:cubicBezTo>
                    <a:pt x="35442" y="66967"/>
                    <a:pt x="40894" y="75880"/>
                    <a:pt x="42863" y="85725"/>
                  </a:cubicBezTo>
                  <a:cubicBezTo>
                    <a:pt x="44348" y="93152"/>
                    <a:pt x="51572" y="134393"/>
                    <a:pt x="57150" y="138112"/>
                  </a:cubicBezTo>
                  <a:lnTo>
                    <a:pt x="71438" y="147637"/>
                  </a:lnTo>
                  <a:cubicBezTo>
                    <a:pt x="94224" y="181816"/>
                    <a:pt x="82394" y="168117"/>
                    <a:pt x="104775" y="190500"/>
                  </a:cubicBezTo>
                  <a:lnTo>
                    <a:pt x="119063" y="233362"/>
                  </a:lnTo>
                  <a:lnTo>
                    <a:pt x="123825" y="247650"/>
                  </a:lnTo>
                  <a:cubicBezTo>
                    <a:pt x="125412" y="252412"/>
                    <a:pt x="127604" y="257014"/>
                    <a:pt x="128588" y="261937"/>
                  </a:cubicBezTo>
                  <a:cubicBezTo>
                    <a:pt x="131864" y="278319"/>
                    <a:pt x="133626" y="289096"/>
                    <a:pt x="138113" y="304800"/>
                  </a:cubicBezTo>
                  <a:cubicBezTo>
                    <a:pt x="151778" y="352626"/>
                    <a:pt x="132748" y="278582"/>
                    <a:pt x="147638" y="338137"/>
                  </a:cubicBezTo>
                  <a:cubicBezTo>
                    <a:pt x="149225" y="350837"/>
                    <a:pt x="151455" y="363473"/>
                    <a:pt x="152400" y="376237"/>
                  </a:cubicBezTo>
                  <a:cubicBezTo>
                    <a:pt x="159784" y="475921"/>
                    <a:pt x="139969" y="440934"/>
                    <a:pt x="166688" y="481012"/>
                  </a:cubicBezTo>
                  <a:lnTo>
                    <a:pt x="180975" y="523875"/>
                  </a:lnTo>
                  <a:cubicBezTo>
                    <a:pt x="182562" y="528637"/>
                    <a:pt x="183493" y="533672"/>
                    <a:pt x="185738" y="538162"/>
                  </a:cubicBezTo>
                  <a:lnTo>
                    <a:pt x="195263" y="557212"/>
                  </a:lnTo>
                  <a:cubicBezTo>
                    <a:pt x="193675" y="574675"/>
                    <a:pt x="192980" y="592242"/>
                    <a:pt x="190500" y="609600"/>
                  </a:cubicBezTo>
                  <a:cubicBezTo>
                    <a:pt x="189790" y="614569"/>
                    <a:pt x="183874" y="619226"/>
                    <a:pt x="185738" y="623887"/>
                  </a:cubicBezTo>
                  <a:cubicBezTo>
                    <a:pt x="189392" y="633023"/>
                    <a:pt x="212860" y="636621"/>
                    <a:pt x="219075" y="638175"/>
                  </a:cubicBezTo>
                  <a:cubicBezTo>
                    <a:pt x="221723" y="662005"/>
                    <a:pt x="216958" y="678919"/>
                    <a:pt x="233363" y="695325"/>
                  </a:cubicBezTo>
                  <a:cubicBezTo>
                    <a:pt x="237410" y="699372"/>
                    <a:pt x="242888" y="701675"/>
                    <a:pt x="247650" y="704850"/>
                  </a:cubicBezTo>
                  <a:cubicBezTo>
                    <a:pt x="261222" y="745567"/>
                    <a:pt x="247212" y="732180"/>
                    <a:pt x="295275" y="738187"/>
                  </a:cubicBezTo>
                  <a:cubicBezTo>
                    <a:pt x="300038" y="741362"/>
                    <a:pt x="305987" y="743242"/>
                    <a:pt x="309563" y="747712"/>
                  </a:cubicBezTo>
                  <a:cubicBezTo>
                    <a:pt x="312699" y="751632"/>
                    <a:pt x="312946" y="757173"/>
                    <a:pt x="314325" y="762000"/>
                  </a:cubicBezTo>
                  <a:cubicBezTo>
                    <a:pt x="316123" y="768294"/>
                    <a:pt x="317290" y="774756"/>
                    <a:pt x="319088" y="781050"/>
                  </a:cubicBezTo>
                  <a:cubicBezTo>
                    <a:pt x="320467" y="785877"/>
                    <a:pt x="322471" y="790510"/>
                    <a:pt x="323850" y="795337"/>
                  </a:cubicBezTo>
                  <a:cubicBezTo>
                    <a:pt x="325648" y="801631"/>
                    <a:pt x="326815" y="808093"/>
                    <a:pt x="328613" y="814387"/>
                  </a:cubicBezTo>
                  <a:cubicBezTo>
                    <a:pt x="330851" y="822219"/>
                    <a:pt x="335532" y="838050"/>
                    <a:pt x="342900" y="842962"/>
                  </a:cubicBezTo>
                  <a:cubicBezTo>
                    <a:pt x="348346" y="846593"/>
                    <a:pt x="355600" y="846137"/>
                    <a:pt x="361950" y="847725"/>
                  </a:cubicBezTo>
                  <a:cubicBezTo>
                    <a:pt x="389246" y="888668"/>
                    <a:pt x="356520" y="836866"/>
                    <a:pt x="376238" y="876300"/>
                  </a:cubicBezTo>
                  <a:cubicBezTo>
                    <a:pt x="378798" y="881419"/>
                    <a:pt x="382588" y="885825"/>
                    <a:pt x="385763" y="890587"/>
                  </a:cubicBezTo>
                  <a:cubicBezTo>
                    <a:pt x="387350" y="909637"/>
                    <a:pt x="386776" y="928992"/>
                    <a:pt x="390525" y="947737"/>
                  </a:cubicBezTo>
                  <a:cubicBezTo>
                    <a:pt x="391648" y="953350"/>
                    <a:pt x="398040" y="956666"/>
                    <a:pt x="400050" y="962025"/>
                  </a:cubicBezTo>
                  <a:cubicBezTo>
                    <a:pt x="406091" y="978135"/>
                    <a:pt x="404217" y="998336"/>
                    <a:pt x="409575" y="1014412"/>
                  </a:cubicBezTo>
                  <a:cubicBezTo>
                    <a:pt x="411385" y="1019842"/>
                    <a:pt x="416540" y="1023580"/>
                    <a:pt x="419100" y="1028700"/>
                  </a:cubicBezTo>
                  <a:cubicBezTo>
                    <a:pt x="421345" y="1033190"/>
                    <a:pt x="419145" y="1041271"/>
                    <a:pt x="423863" y="1042987"/>
                  </a:cubicBezTo>
                  <a:cubicBezTo>
                    <a:pt x="438857" y="1048439"/>
                    <a:pt x="455613" y="1046162"/>
                    <a:pt x="471488" y="1047750"/>
                  </a:cubicBezTo>
                  <a:cubicBezTo>
                    <a:pt x="484188" y="1050925"/>
                    <a:pt x="500331" y="1048018"/>
                    <a:pt x="509588" y="1057275"/>
                  </a:cubicBezTo>
                  <a:cubicBezTo>
                    <a:pt x="529599" y="1077286"/>
                    <a:pt x="517271" y="1070241"/>
                    <a:pt x="547688" y="1076325"/>
                  </a:cubicBezTo>
                  <a:lnTo>
                    <a:pt x="557213" y="1104900"/>
                  </a:lnTo>
                  <a:lnTo>
                    <a:pt x="561975" y="1119187"/>
                  </a:lnTo>
                  <a:cubicBezTo>
                    <a:pt x="552970" y="1173222"/>
                    <a:pt x="554447" y="1151674"/>
                    <a:pt x="561975" y="1238250"/>
                  </a:cubicBezTo>
                  <a:cubicBezTo>
                    <a:pt x="562542" y="1244771"/>
                    <a:pt x="563107" y="1251854"/>
                    <a:pt x="566738" y="1257300"/>
                  </a:cubicBezTo>
                  <a:cubicBezTo>
                    <a:pt x="572014" y="1265215"/>
                    <a:pt x="587162" y="1268870"/>
                    <a:pt x="595313" y="1271587"/>
                  </a:cubicBezTo>
                  <a:cubicBezTo>
                    <a:pt x="598488" y="1276350"/>
                    <a:pt x="600441" y="1282211"/>
                    <a:pt x="604838" y="1285875"/>
                  </a:cubicBezTo>
                  <a:cubicBezTo>
                    <a:pt x="641094" y="1316089"/>
                    <a:pt x="610206" y="1274877"/>
                    <a:pt x="633413" y="1309687"/>
                  </a:cubicBezTo>
                  <a:cubicBezTo>
                    <a:pt x="635000" y="1322387"/>
                    <a:pt x="631960" y="1336599"/>
                    <a:pt x="638175" y="1347787"/>
                  </a:cubicBezTo>
                  <a:cubicBezTo>
                    <a:pt x="641354" y="1353509"/>
                    <a:pt x="651779" y="1348919"/>
                    <a:pt x="657225" y="1352550"/>
                  </a:cubicBezTo>
                  <a:cubicBezTo>
                    <a:pt x="661987" y="1355725"/>
                    <a:pt x="663086" y="1362440"/>
                    <a:pt x="666750" y="1366837"/>
                  </a:cubicBezTo>
                  <a:cubicBezTo>
                    <a:pt x="671062" y="1372011"/>
                    <a:pt x="677123" y="1375644"/>
                    <a:pt x="681038" y="1381125"/>
                  </a:cubicBezTo>
                  <a:cubicBezTo>
                    <a:pt x="685165" y="1386902"/>
                    <a:pt x="686910" y="1394087"/>
                    <a:pt x="690563" y="1400175"/>
                  </a:cubicBezTo>
                  <a:cubicBezTo>
                    <a:pt x="696453" y="1409991"/>
                    <a:pt x="709613" y="1428750"/>
                    <a:pt x="709613" y="1428750"/>
                  </a:cubicBezTo>
                  <a:cubicBezTo>
                    <a:pt x="717049" y="1451060"/>
                    <a:pt x="718498" y="1448558"/>
                    <a:pt x="709613" y="1481137"/>
                  </a:cubicBezTo>
                  <a:cubicBezTo>
                    <a:pt x="708107" y="1486659"/>
                    <a:pt x="703263" y="1490662"/>
                    <a:pt x="700088" y="1495425"/>
                  </a:cubicBezTo>
                  <a:cubicBezTo>
                    <a:pt x="701731" y="1508566"/>
                    <a:pt x="702270" y="1533126"/>
                    <a:pt x="709613" y="1547812"/>
                  </a:cubicBezTo>
                  <a:cubicBezTo>
                    <a:pt x="712173" y="1552932"/>
                    <a:pt x="715963" y="1557337"/>
                    <a:pt x="719138" y="1562100"/>
                  </a:cubicBezTo>
                  <a:cubicBezTo>
                    <a:pt x="716227" y="1570832"/>
                    <a:pt x="710380" y="1596729"/>
                    <a:pt x="700088" y="1604962"/>
                  </a:cubicBezTo>
                  <a:cubicBezTo>
                    <a:pt x="696168" y="1608098"/>
                    <a:pt x="690563" y="1608137"/>
                    <a:pt x="685800" y="1609725"/>
                  </a:cubicBezTo>
                  <a:cubicBezTo>
                    <a:pt x="667550" y="1597558"/>
                    <a:pt x="677237" y="1600200"/>
                    <a:pt x="657225" y="1600200"/>
                  </a:cubicBezTo>
                </a:path>
              </a:pathLst>
            </a:custGeom>
            <a:noFill/>
            <a:ln w="76200" cap="flat" cmpd="sng" algn="ctr">
              <a:solidFill>
                <a:srgbClr val="FFC000">
                  <a:alpha val="50000"/>
                </a:srgbClr>
              </a:solidFill>
              <a:prstDash val="solid"/>
              <a:miter lim="800000"/>
            </a:ln>
            <a:effectLst/>
          </p:spPr>
          <p:txBody>
            <a:bodyPr rtlCol="0" anchor="ctr"/>
            <a:lstStyle/>
            <a:p>
              <a:pPr algn="ctr" defTabSz="914377">
                <a:defRPr/>
              </a:pPr>
              <a:endParaRPr lang="en-US" kern="0">
                <a:solidFill>
                  <a:srgbClr val="FF0000"/>
                </a:solidFill>
                <a:latin typeface="Calibri" panose="020F0502020204030204"/>
              </a:endParaRPr>
            </a:p>
          </p:txBody>
        </p:sp>
        <p:sp>
          <p:nvSpPr>
            <p:cNvPr id="32" name="5-Point Star 5">
              <a:extLst>
                <a:ext uri="{FF2B5EF4-FFF2-40B4-BE49-F238E27FC236}">
                  <a16:creationId xmlns:a16="http://schemas.microsoft.com/office/drawing/2014/main" id="{5CC35CF9-3D6B-4E22-82EC-DD96D12FE167}"/>
                </a:ext>
              </a:extLst>
            </p:cNvPr>
            <p:cNvSpPr/>
            <p:nvPr/>
          </p:nvSpPr>
          <p:spPr>
            <a:xfrm>
              <a:off x="2418673" y="3254300"/>
              <a:ext cx="329333" cy="267775"/>
            </a:xfrm>
            <a:prstGeom prst="star5">
              <a:avLst/>
            </a:prstGeom>
            <a:solidFill>
              <a:srgbClr val="C00000">
                <a:alpha val="80000"/>
              </a:srgbClr>
            </a:solidFill>
            <a:ln w="12700" cap="flat" cmpd="sng" algn="ctr">
              <a:solidFill>
                <a:srgbClr val="4A66AC">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33" name="Freeform: Shape 32">
              <a:extLst>
                <a:ext uri="{FF2B5EF4-FFF2-40B4-BE49-F238E27FC236}">
                  <a16:creationId xmlns:a16="http://schemas.microsoft.com/office/drawing/2014/main" id="{CA0D1905-EB1E-476B-9872-7EF2BD70BB43}"/>
                </a:ext>
              </a:extLst>
            </p:cNvPr>
            <p:cNvSpPr/>
            <p:nvPr/>
          </p:nvSpPr>
          <p:spPr>
            <a:xfrm>
              <a:off x="1606397" y="2714008"/>
              <a:ext cx="122951" cy="58970"/>
            </a:xfrm>
            <a:custGeom>
              <a:avLst/>
              <a:gdLst>
                <a:gd name="connsiteX0" fmla="*/ 104775 w 104775"/>
                <a:gd name="connsiteY0" fmla="*/ 0 h 52387"/>
                <a:gd name="connsiteX1" fmla="*/ 52388 w 104775"/>
                <a:gd name="connsiteY1" fmla="*/ 9525 h 52387"/>
                <a:gd name="connsiteX2" fmla="*/ 42863 w 104775"/>
                <a:gd name="connsiteY2" fmla="*/ 38100 h 52387"/>
                <a:gd name="connsiteX3" fmla="*/ 28575 w 104775"/>
                <a:gd name="connsiteY3" fmla="*/ 42862 h 52387"/>
                <a:gd name="connsiteX4" fmla="*/ 9525 w 104775"/>
                <a:gd name="connsiteY4" fmla="*/ 47625 h 52387"/>
                <a:gd name="connsiteX5" fmla="*/ 0 w 104775"/>
                <a:gd name="connsiteY5" fmla="*/ 52387 h 5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2387">
                  <a:moveTo>
                    <a:pt x="104775" y="0"/>
                  </a:moveTo>
                  <a:cubicBezTo>
                    <a:pt x="87313" y="3175"/>
                    <a:pt x="67504" y="223"/>
                    <a:pt x="52388" y="9525"/>
                  </a:cubicBezTo>
                  <a:cubicBezTo>
                    <a:pt x="43837" y="14787"/>
                    <a:pt x="52388" y="34925"/>
                    <a:pt x="42863" y="38100"/>
                  </a:cubicBezTo>
                  <a:cubicBezTo>
                    <a:pt x="38100" y="39687"/>
                    <a:pt x="33402" y="41483"/>
                    <a:pt x="28575" y="42862"/>
                  </a:cubicBezTo>
                  <a:cubicBezTo>
                    <a:pt x="22281" y="44660"/>
                    <a:pt x="15735" y="45555"/>
                    <a:pt x="9525" y="47625"/>
                  </a:cubicBezTo>
                  <a:cubicBezTo>
                    <a:pt x="6157" y="48748"/>
                    <a:pt x="3175" y="50800"/>
                    <a:pt x="0" y="52387"/>
                  </a:cubicBezTo>
                </a:path>
              </a:pathLst>
            </a:custGeom>
            <a:noFill/>
            <a:ln w="76200" cap="flat" cmpd="sng" algn="ctr">
              <a:solidFill>
                <a:srgbClr val="FFC000">
                  <a:alpha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kern="0">
                <a:solidFill>
                  <a:prstClr val="white"/>
                </a:solidFill>
                <a:latin typeface="Calibri" panose="020F0502020204030204"/>
              </a:endParaRPr>
            </a:p>
          </p:txBody>
        </p:sp>
        <p:sp>
          <p:nvSpPr>
            <p:cNvPr id="34" name="Freeform: Shape 33">
              <a:extLst>
                <a:ext uri="{FF2B5EF4-FFF2-40B4-BE49-F238E27FC236}">
                  <a16:creationId xmlns:a16="http://schemas.microsoft.com/office/drawing/2014/main" id="{91EEEEB8-ECD6-4736-99DD-BEFF6BC72E0A}"/>
                </a:ext>
              </a:extLst>
            </p:cNvPr>
            <p:cNvSpPr/>
            <p:nvPr/>
          </p:nvSpPr>
          <p:spPr>
            <a:xfrm>
              <a:off x="1468057" y="2569262"/>
              <a:ext cx="234725" cy="487844"/>
            </a:xfrm>
            <a:custGeom>
              <a:avLst/>
              <a:gdLst>
                <a:gd name="connsiteX0" fmla="*/ 200025 w 200025"/>
                <a:gd name="connsiteY0" fmla="*/ 433388 h 433388"/>
                <a:gd name="connsiteX1" fmla="*/ 185737 w 200025"/>
                <a:gd name="connsiteY1" fmla="*/ 357188 h 433388"/>
                <a:gd name="connsiteX2" fmla="*/ 180975 w 200025"/>
                <a:gd name="connsiteY2" fmla="*/ 300038 h 433388"/>
                <a:gd name="connsiteX3" fmla="*/ 157162 w 200025"/>
                <a:gd name="connsiteY3" fmla="*/ 257175 h 433388"/>
                <a:gd name="connsiteX4" fmla="*/ 138112 w 200025"/>
                <a:gd name="connsiteY4" fmla="*/ 228600 h 433388"/>
                <a:gd name="connsiteX5" fmla="*/ 133350 w 200025"/>
                <a:gd name="connsiteY5" fmla="*/ 185738 h 433388"/>
                <a:gd name="connsiteX6" fmla="*/ 123825 w 200025"/>
                <a:gd name="connsiteY6" fmla="*/ 171450 h 433388"/>
                <a:gd name="connsiteX7" fmla="*/ 109537 w 200025"/>
                <a:gd name="connsiteY7" fmla="*/ 142875 h 433388"/>
                <a:gd name="connsiteX8" fmla="*/ 85725 w 200025"/>
                <a:gd name="connsiteY8" fmla="*/ 100013 h 433388"/>
                <a:gd name="connsiteX9" fmla="*/ 76200 w 200025"/>
                <a:gd name="connsiteY9" fmla="*/ 85725 h 433388"/>
                <a:gd name="connsiteX10" fmla="*/ 61912 w 200025"/>
                <a:gd name="connsiteY10" fmla="*/ 80963 h 433388"/>
                <a:gd name="connsiteX11" fmla="*/ 28575 w 200025"/>
                <a:gd name="connsiteY11" fmla="*/ 42863 h 433388"/>
                <a:gd name="connsiteX12" fmla="*/ 19050 w 200025"/>
                <a:gd name="connsiteY12" fmla="*/ 28575 h 433388"/>
                <a:gd name="connsiteX13" fmla="*/ 4762 w 200025"/>
                <a:gd name="connsiteY13" fmla="*/ 14288 h 433388"/>
                <a:gd name="connsiteX14" fmla="*/ 0 w 200025"/>
                <a:gd name="connsiteY14" fmla="*/ 0 h 43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0025" h="433388">
                  <a:moveTo>
                    <a:pt x="200025" y="433388"/>
                  </a:moveTo>
                  <a:cubicBezTo>
                    <a:pt x="192521" y="399620"/>
                    <a:pt x="189152" y="389634"/>
                    <a:pt x="185737" y="357188"/>
                  </a:cubicBezTo>
                  <a:cubicBezTo>
                    <a:pt x="183736" y="338177"/>
                    <a:pt x="184118" y="318894"/>
                    <a:pt x="180975" y="300038"/>
                  </a:cubicBezTo>
                  <a:cubicBezTo>
                    <a:pt x="174805" y="263016"/>
                    <a:pt x="174870" y="279942"/>
                    <a:pt x="157162" y="257175"/>
                  </a:cubicBezTo>
                  <a:cubicBezTo>
                    <a:pt x="150134" y="248139"/>
                    <a:pt x="138112" y="228600"/>
                    <a:pt x="138112" y="228600"/>
                  </a:cubicBezTo>
                  <a:cubicBezTo>
                    <a:pt x="136525" y="214313"/>
                    <a:pt x="136836" y="199684"/>
                    <a:pt x="133350" y="185738"/>
                  </a:cubicBezTo>
                  <a:cubicBezTo>
                    <a:pt x="131962" y="180185"/>
                    <a:pt x="126385" y="176570"/>
                    <a:pt x="123825" y="171450"/>
                  </a:cubicBezTo>
                  <a:cubicBezTo>
                    <a:pt x="104106" y="132014"/>
                    <a:pt x="136835" y="183824"/>
                    <a:pt x="109537" y="142875"/>
                  </a:cubicBezTo>
                  <a:cubicBezTo>
                    <a:pt x="101155" y="117727"/>
                    <a:pt x="107560" y="132766"/>
                    <a:pt x="85725" y="100013"/>
                  </a:cubicBezTo>
                  <a:cubicBezTo>
                    <a:pt x="82550" y="95250"/>
                    <a:pt x="81630" y="87535"/>
                    <a:pt x="76200" y="85725"/>
                  </a:cubicBezTo>
                  <a:lnTo>
                    <a:pt x="61912" y="80963"/>
                  </a:lnTo>
                  <a:cubicBezTo>
                    <a:pt x="39687" y="47626"/>
                    <a:pt x="52387" y="58738"/>
                    <a:pt x="28575" y="42863"/>
                  </a:cubicBezTo>
                  <a:cubicBezTo>
                    <a:pt x="25400" y="38100"/>
                    <a:pt x="22714" y="32972"/>
                    <a:pt x="19050" y="28575"/>
                  </a:cubicBezTo>
                  <a:cubicBezTo>
                    <a:pt x="14738" y="23401"/>
                    <a:pt x="8498" y="19892"/>
                    <a:pt x="4762" y="14288"/>
                  </a:cubicBezTo>
                  <a:cubicBezTo>
                    <a:pt x="1977" y="10111"/>
                    <a:pt x="0" y="0"/>
                    <a:pt x="0" y="0"/>
                  </a:cubicBezTo>
                </a:path>
              </a:pathLst>
            </a:custGeom>
            <a:noFill/>
            <a:ln w="76200" cap="flat" cmpd="sng" algn="ctr">
              <a:solidFill>
                <a:srgbClr val="FFC000">
                  <a:alpha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kern="0">
                <a:solidFill>
                  <a:prstClr val="white"/>
                </a:solidFill>
                <a:latin typeface="Calibri" panose="020F0502020204030204"/>
              </a:endParaRPr>
            </a:p>
          </p:txBody>
        </p:sp>
        <p:sp>
          <p:nvSpPr>
            <p:cNvPr id="35" name="Freeform: Shape 34">
              <a:extLst>
                <a:ext uri="{FF2B5EF4-FFF2-40B4-BE49-F238E27FC236}">
                  <a16:creationId xmlns:a16="http://schemas.microsoft.com/office/drawing/2014/main" id="{751347C5-199D-406F-BFD6-3AAAB939B6F7}"/>
                </a:ext>
              </a:extLst>
            </p:cNvPr>
            <p:cNvSpPr/>
            <p:nvPr/>
          </p:nvSpPr>
          <p:spPr>
            <a:xfrm>
              <a:off x="1360495" y="3142882"/>
              <a:ext cx="391208" cy="128662"/>
            </a:xfrm>
            <a:custGeom>
              <a:avLst/>
              <a:gdLst>
                <a:gd name="connsiteX0" fmla="*/ 333375 w 333375"/>
                <a:gd name="connsiteY0" fmla="*/ 114300 h 114300"/>
                <a:gd name="connsiteX1" fmla="*/ 309563 w 333375"/>
                <a:gd name="connsiteY1" fmla="*/ 109537 h 114300"/>
                <a:gd name="connsiteX2" fmla="*/ 295275 w 333375"/>
                <a:gd name="connsiteY2" fmla="*/ 104775 h 114300"/>
                <a:gd name="connsiteX3" fmla="*/ 242888 w 333375"/>
                <a:gd name="connsiteY3" fmla="*/ 100012 h 114300"/>
                <a:gd name="connsiteX4" fmla="*/ 214313 w 333375"/>
                <a:gd name="connsiteY4" fmla="*/ 90487 h 114300"/>
                <a:gd name="connsiteX5" fmla="*/ 180975 w 333375"/>
                <a:gd name="connsiteY5" fmla="*/ 80962 h 114300"/>
                <a:gd name="connsiteX6" fmla="*/ 152400 w 333375"/>
                <a:gd name="connsiteY6" fmla="*/ 66675 h 114300"/>
                <a:gd name="connsiteX7" fmla="*/ 109538 w 333375"/>
                <a:gd name="connsiteY7" fmla="*/ 52387 h 114300"/>
                <a:gd name="connsiteX8" fmla="*/ 80963 w 333375"/>
                <a:gd name="connsiteY8" fmla="*/ 42862 h 114300"/>
                <a:gd name="connsiteX9" fmla="*/ 57150 w 333375"/>
                <a:gd name="connsiteY9" fmla="*/ 23812 h 114300"/>
                <a:gd name="connsiteX10" fmla="*/ 38100 w 333375"/>
                <a:gd name="connsiteY10" fmla="*/ 9525 h 114300"/>
                <a:gd name="connsiteX11" fmla="*/ 23813 w 333375"/>
                <a:gd name="connsiteY11" fmla="*/ 0 h 114300"/>
                <a:gd name="connsiteX12" fmla="*/ 0 w 333375"/>
                <a:gd name="connsiteY12" fmla="*/ 4762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3375" h="114300">
                  <a:moveTo>
                    <a:pt x="333375" y="114300"/>
                  </a:moveTo>
                  <a:cubicBezTo>
                    <a:pt x="325438" y="112712"/>
                    <a:pt x="317416" y="111500"/>
                    <a:pt x="309563" y="109537"/>
                  </a:cubicBezTo>
                  <a:cubicBezTo>
                    <a:pt x="304693" y="108319"/>
                    <a:pt x="300245" y="105485"/>
                    <a:pt x="295275" y="104775"/>
                  </a:cubicBezTo>
                  <a:cubicBezTo>
                    <a:pt x="277917" y="102295"/>
                    <a:pt x="260350" y="101600"/>
                    <a:pt x="242888" y="100012"/>
                  </a:cubicBezTo>
                  <a:cubicBezTo>
                    <a:pt x="233363" y="96837"/>
                    <a:pt x="224054" y="92922"/>
                    <a:pt x="214313" y="90487"/>
                  </a:cubicBezTo>
                  <a:cubicBezTo>
                    <a:pt x="208205" y="88960"/>
                    <a:pt x="187810" y="84380"/>
                    <a:pt x="180975" y="80962"/>
                  </a:cubicBezTo>
                  <a:cubicBezTo>
                    <a:pt x="144053" y="62501"/>
                    <a:pt x="188307" y="78642"/>
                    <a:pt x="152400" y="66675"/>
                  </a:cubicBezTo>
                  <a:cubicBezTo>
                    <a:pt x="126022" y="49089"/>
                    <a:pt x="150602" y="62653"/>
                    <a:pt x="109538" y="52387"/>
                  </a:cubicBezTo>
                  <a:cubicBezTo>
                    <a:pt x="99798" y="49952"/>
                    <a:pt x="80963" y="42862"/>
                    <a:pt x="80963" y="42862"/>
                  </a:cubicBezTo>
                  <a:cubicBezTo>
                    <a:pt x="62889" y="15753"/>
                    <a:pt x="81923" y="37968"/>
                    <a:pt x="57150" y="23812"/>
                  </a:cubicBezTo>
                  <a:cubicBezTo>
                    <a:pt x="50258" y="19874"/>
                    <a:pt x="44559" y="14139"/>
                    <a:pt x="38100" y="9525"/>
                  </a:cubicBezTo>
                  <a:cubicBezTo>
                    <a:pt x="33442" y="6198"/>
                    <a:pt x="28575" y="3175"/>
                    <a:pt x="23813" y="0"/>
                  </a:cubicBezTo>
                  <a:cubicBezTo>
                    <a:pt x="6513" y="5766"/>
                    <a:pt x="14545" y="4762"/>
                    <a:pt x="0" y="4762"/>
                  </a:cubicBezTo>
                </a:path>
              </a:pathLst>
            </a:custGeom>
            <a:noFill/>
            <a:ln w="76200" cap="flat" cmpd="sng" algn="ctr">
              <a:solidFill>
                <a:srgbClr val="FFC000">
                  <a:alpha val="2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kern="0">
                <a:solidFill>
                  <a:prstClr val="white"/>
                </a:solidFill>
                <a:latin typeface="Calibri" panose="020F0502020204030204"/>
              </a:endParaRPr>
            </a:p>
          </p:txBody>
        </p:sp>
        <p:cxnSp>
          <p:nvCxnSpPr>
            <p:cNvPr id="36" name="Straight Arrow Connector 35">
              <a:extLst>
                <a:ext uri="{FF2B5EF4-FFF2-40B4-BE49-F238E27FC236}">
                  <a16:creationId xmlns:a16="http://schemas.microsoft.com/office/drawing/2014/main" id="{8961FC93-EA35-4B6E-8F7C-A31CFFFE0B17}"/>
                </a:ext>
              </a:extLst>
            </p:cNvPr>
            <p:cNvCxnSpPr/>
            <p:nvPr/>
          </p:nvCxnSpPr>
          <p:spPr>
            <a:xfrm>
              <a:off x="1360495" y="1650064"/>
              <a:ext cx="391208" cy="218655"/>
            </a:xfrm>
            <a:prstGeom prst="straightConnector1">
              <a:avLst/>
            </a:prstGeom>
            <a:noFill/>
            <a:ln w="12700" cap="flat" cmpd="sng" algn="ctr">
              <a:solidFill>
                <a:sysClr val="window" lastClr="FFFFFF"/>
              </a:solidFill>
              <a:prstDash val="solid"/>
              <a:miter lim="800000"/>
              <a:tailEnd type="triangle"/>
            </a:ln>
            <a:effectLst/>
          </p:spPr>
        </p:cxnSp>
      </p:grpSp>
      <p:pic>
        <p:nvPicPr>
          <p:cNvPr id="19" name="Content Placeholder 24" descr="A screenshot of a cell phone&#10;&#10;Description automatically generated">
            <a:extLst>
              <a:ext uri="{FF2B5EF4-FFF2-40B4-BE49-F238E27FC236}">
                <a16:creationId xmlns:a16="http://schemas.microsoft.com/office/drawing/2014/main" id="{300B4576-5634-4610-8DBA-313208AF734C}"/>
              </a:ext>
            </a:extLst>
          </p:cNvPr>
          <p:cNvPicPr>
            <a:picLocks noChangeAspect="1"/>
          </p:cNvPicPr>
          <p:nvPr/>
        </p:nvPicPr>
        <p:blipFill rotWithShape="1">
          <a:blip r:embed="rId4">
            <a:extLst>
              <a:ext uri="{28A0092B-C50C-407E-A947-70E740481C1C}">
                <a14:useLocalDpi xmlns:a14="http://schemas.microsoft.com/office/drawing/2010/main" val="0"/>
              </a:ext>
            </a:extLst>
          </a:blip>
          <a:srcRect r="12238"/>
          <a:stretch/>
        </p:blipFill>
        <p:spPr>
          <a:xfrm>
            <a:off x="1711033" y="1618023"/>
            <a:ext cx="6404035" cy="4864713"/>
          </a:xfrm>
          <a:prstGeom prst="rect">
            <a:avLst/>
          </a:prstGeom>
        </p:spPr>
      </p:pic>
    </p:spTree>
    <p:extLst>
      <p:ext uri="{BB962C8B-B14F-4D97-AF65-F5344CB8AC3E}">
        <p14:creationId xmlns:p14="http://schemas.microsoft.com/office/powerpoint/2010/main" val="7130598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59BB1-9ADD-497D-A831-7D950490316E}"/>
              </a:ext>
            </a:extLst>
          </p:cNvPr>
          <p:cNvSpPr>
            <a:spLocks noGrp="1"/>
          </p:cNvSpPr>
          <p:nvPr>
            <p:ph type="title"/>
          </p:nvPr>
        </p:nvSpPr>
        <p:spPr/>
        <p:txBody>
          <a:bodyPr/>
          <a:lstStyle/>
          <a:p>
            <a:r>
              <a:rPr lang="en-US" dirty="0"/>
              <a:t>Wenatchee River spring Chinook</a:t>
            </a:r>
          </a:p>
        </p:txBody>
      </p:sp>
      <p:grpSp>
        <p:nvGrpSpPr>
          <p:cNvPr id="15" name="Group 14">
            <a:extLst>
              <a:ext uri="{FF2B5EF4-FFF2-40B4-BE49-F238E27FC236}">
                <a16:creationId xmlns:a16="http://schemas.microsoft.com/office/drawing/2014/main" id="{5178B896-174D-4BF8-9D4E-AEF70E4ED791}"/>
              </a:ext>
            </a:extLst>
          </p:cNvPr>
          <p:cNvGrpSpPr>
            <a:grpSpLocks noChangeAspect="1"/>
          </p:cNvGrpSpPr>
          <p:nvPr/>
        </p:nvGrpSpPr>
        <p:grpSpPr>
          <a:xfrm>
            <a:off x="2600856" y="1493239"/>
            <a:ext cx="4104600" cy="5364761"/>
            <a:chOff x="3596459" y="0"/>
            <a:chExt cx="5247085" cy="6857998"/>
          </a:xfrm>
        </p:grpSpPr>
        <p:grpSp>
          <p:nvGrpSpPr>
            <p:cNvPr id="20" name="Group 19">
              <a:extLst>
                <a:ext uri="{FF2B5EF4-FFF2-40B4-BE49-F238E27FC236}">
                  <a16:creationId xmlns:a16="http://schemas.microsoft.com/office/drawing/2014/main" id="{9F82DD4A-D18B-4544-8133-DB13098CFA6F}"/>
                </a:ext>
              </a:extLst>
            </p:cNvPr>
            <p:cNvGrpSpPr/>
            <p:nvPr/>
          </p:nvGrpSpPr>
          <p:grpSpPr>
            <a:xfrm>
              <a:off x="3596459" y="0"/>
              <a:ext cx="5247085" cy="6857998"/>
              <a:chOff x="275846" y="1041400"/>
              <a:chExt cx="4194151" cy="5816599"/>
            </a:xfrm>
          </p:grpSpPr>
          <p:pic>
            <p:nvPicPr>
              <p:cNvPr id="23" name="Picture 22">
                <a:extLst>
                  <a:ext uri="{FF2B5EF4-FFF2-40B4-BE49-F238E27FC236}">
                    <a16:creationId xmlns:a16="http://schemas.microsoft.com/office/drawing/2014/main" id="{7F25CC67-A4DE-4EB7-9AD7-302E98BC51C1}"/>
                  </a:ext>
                </a:extLst>
              </p:cNvPr>
              <p:cNvPicPr>
                <a:picLocks noChangeAspect="1"/>
              </p:cNvPicPr>
              <p:nvPr/>
            </p:nvPicPr>
            <p:blipFill>
              <a:blip r:embed="rId3"/>
              <a:stretch>
                <a:fillRect/>
              </a:stretch>
            </p:blipFill>
            <p:spPr>
              <a:xfrm>
                <a:off x="275846" y="1041400"/>
                <a:ext cx="4194151" cy="5816599"/>
              </a:xfrm>
              <a:prstGeom prst="rect">
                <a:avLst/>
              </a:prstGeom>
            </p:spPr>
          </p:pic>
          <p:sp>
            <p:nvSpPr>
              <p:cNvPr id="24" name="Freeform: Shape 23">
                <a:extLst>
                  <a:ext uri="{FF2B5EF4-FFF2-40B4-BE49-F238E27FC236}">
                    <a16:creationId xmlns:a16="http://schemas.microsoft.com/office/drawing/2014/main" id="{E05BDE6A-1B58-450A-AC24-1DE1285ECE3D}"/>
                  </a:ext>
                </a:extLst>
              </p:cNvPr>
              <p:cNvSpPr/>
              <p:nvPr/>
            </p:nvSpPr>
            <p:spPr>
              <a:xfrm>
                <a:off x="1159302" y="3459155"/>
                <a:ext cx="1134503" cy="241262"/>
              </a:xfrm>
              <a:custGeom>
                <a:avLst/>
                <a:gdLst>
                  <a:gd name="connsiteX0" fmla="*/ 0 w 966788"/>
                  <a:gd name="connsiteY0" fmla="*/ 85743 h 214331"/>
                  <a:gd name="connsiteX1" fmla="*/ 23813 w 966788"/>
                  <a:gd name="connsiteY1" fmla="*/ 90506 h 214331"/>
                  <a:gd name="connsiteX2" fmla="*/ 33338 w 966788"/>
                  <a:gd name="connsiteY2" fmla="*/ 104793 h 214331"/>
                  <a:gd name="connsiteX3" fmla="*/ 47625 w 966788"/>
                  <a:gd name="connsiteY3" fmla="*/ 109556 h 214331"/>
                  <a:gd name="connsiteX4" fmla="*/ 57150 w 966788"/>
                  <a:gd name="connsiteY4" fmla="*/ 123843 h 214331"/>
                  <a:gd name="connsiteX5" fmla="*/ 104775 w 966788"/>
                  <a:gd name="connsiteY5" fmla="*/ 128606 h 214331"/>
                  <a:gd name="connsiteX6" fmla="*/ 109538 w 966788"/>
                  <a:gd name="connsiteY6" fmla="*/ 114318 h 214331"/>
                  <a:gd name="connsiteX7" fmla="*/ 161925 w 966788"/>
                  <a:gd name="connsiteY7" fmla="*/ 114318 h 214331"/>
                  <a:gd name="connsiteX8" fmla="*/ 219075 w 966788"/>
                  <a:gd name="connsiteY8" fmla="*/ 109556 h 214331"/>
                  <a:gd name="connsiteX9" fmla="*/ 233363 w 966788"/>
                  <a:gd name="connsiteY9" fmla="*/ 100031 h 214331"/>
                  <a:gd name="connsiteX10" fmla="*/ 261938 w 966788"/>
                  <a:gd name="connsiteY10" fmla="*/ 85743 h 214331"/>
                  <a:gd name="connsiteX11" fmla="*/ 300038 w 966788"/>
                  <a:gd name="connsiteY11" fmla="*/ 90506 h 214331"/>
                  <a:gd name="connsiteX12" fmla="*/ 314325 w 966788"/>
                  <a:gd name="connsiteY12" fmla="*/ 104793 h 214331"/>
                  <a:gd name="connsiteX13" fmla="*/ 328613 w 966788"/>
                  <a:gd name="connsiteY13" fmla="*/ 109556 h 214331"/>
                  <a:gd name="connsiteX14" fmla="*/ 438150 w 966788"/>
                  <a:gd name="connsiteY14" fmla="*/ 90506 h 214331"/>
                  <a:gd name="connsiteX15" fmla="*/ 442913 w 966788"/>
                  <a:gd name="connsiteY15" fmla="*/ 66693 h 214331"/>
                  <a:gd name="connsiteX16" fmla="*/ 504825 w 966788"/>
                  <a:gd name="connsiteY16" fmla="*/ 71456 h 214331"/>
                  <a:gd name="connsiteX17" fmla="*/ 542925 w 966788"/>
                  <a:gd name="connsiteY17" fmla="*/ 80981 h 214331"/>
                  <a:gd name="connsiteX18" fmla="*/ 557213 w 966788"/>
                  <a:gd name="connsiteY18" fmla="*/ 90506 h 214331"/>
                  <a:gd name="connsiteX19" fmla="*/ 590550 w 966788"/>
                  <a:gd name="connsiteY19" fmla="*/ 114318 h 214331"/>
                  <a:gd name="connsiteX20" fmla="*/ 623888 w 966788"/>
                  <a:gd name="connsiteY20" fmla="*/ 138131 h 214331"/>
                  <a:gd name="connsiteX21" fmla="*/ 638175 w 966788"/>
                  <a:gd name="connsiteY21" fmla="*/ 142893 h 214331"/>
                  <a:gd name="connsiteX22" fmla="*/ 652463 w 966788"/>
                  <a:gd name="connsiteY22" fmla="*/ 152418 h 214331"/>
                  <a:gd name="connsiteX23" fmla="*/ 671513 w 966788"/>
                  <a:gd name="connsiteY23" fmla="*/ 157181 h 214331"/>
                  <a:gd name="connsiteX24" fmla="*/ 704850 w 966788"/>
                  <a:gd name="connsiteY24" fmla="*/ 166706 h 214331"/>
                  <a:gd name="connsiteX25" fmla="*/ 790575 w 966788"/>
                  <a:gd name="connsiteY25" fmla="*/ 180993 h 214331"/>
                  <a:gd name="connsiteX26" fmla="*/ 804863 w 966788"/>
                  <a:gd name="connsiteY26" fmla="*/ 185756 h 214331"/>
                  <a:gd name="connsiteX27" fmla="*/ 838200 w 966788"/>
                  <a:gd name="connsiteY27" fmla="*/ 190518 h 214331"/>
                  <a:gd name="connsiteX28" fmla="*/ 881063 w 966788"/>
                  <a:gd name="connsiteY28" fmla="*/ 214331 h 214331"/>
                  <a:gd name="connsiteX29" fmla="*/ 900113 w 966788"/>
                  <a:gd name="connsiteY29" fmla="*/ 209568 h 214331"/>
                  <a:gd name="connsiteX30" fmla="*/ 909638 w 966788"/>
                  <a:gd name="connsiteY30" fmla="*/ 180993 h 214331"/>
                  <a:gd name="connsiteX31" fmla="*/ 919163 w 966788"/>
                  <a:gd name="connsiteY31" fmla="*/ 166706 h 214331"/>
                  <a:gd name="connsiteX32" fmla="*/ 923925 w 966788"/>
                  <a:gd name="connsiteY32" fmla="*/ 152418 h 214331"/>
                  <a:gd name="connsiteX33" fmla="*/ 938213 w 966788"/>
                  <a:gd name="connsiteY33" fmla="*/ 123843 h 214331"/>
                  <a:gd name="connsiteX34" fmla="*/ 947738 w 966788"/>
                  <a:gd name="connsiteY34" fmla="*/ 38118 h 214331"/>
                  <a:gd name="connsiteX35" fmla="*/ 957263 w 966788"/>
                  <a:gd name="connsiteY35" fmla="*/ 23831 h 214331"/>
                  <a:gd name="connsiteX36" fmla="*/ 966788 w 966788"/>
                  <a:gd name="connsiteY36" fmla="*/ 18 h 2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66788" h="214331">
                    <a:moveTo>
                      <a:pt x="0" y="85743"/>
                    </a:moveTo>
                    <a:cubicBezTo>
                      <a:pt x="7938" y="87331"/>
                      <a:pt x="16785" y="86490"/>
                      <a:pt x="23813" y="90506"/>
                    </a:cubicBezTo>
                    <a:cubicBezTo>
                      <a:pt x="28783" y="93346"/>
                      <a:pt x="28869" y="101217"/>
                      <a:pt x="33338" y="104793"/>
                    </a:cubicBezTo>
                    <a:cubicBezTo>
                      <a:pt x="37258" y="107929"/>
                      <a:pt x="42863" y="107968"/>
                      <a:pt x="47625" y="109556"/>
                    </a:cubicBezTo>
                    <a:cubicBezTo>
                      <a:pt x="50800" y="114318"/>
                      <a:pt x="53103" y="119796"/>
                      <a:pt x="57150" y="123843"/>
                    </a:cubicBezTo>
                    <a:cubicBezTo>
                      <a:pt x="73887" y="140579"/>
                      <a:pt x="79286" y="132247"/>
                      <a:pt x="104775" y="128606"/>
                    </a:cubicBezTo>
                    <a:cubicBezTo>
                      <a:pt x="106363" y="123843"/>
                      <a:pt x="105988" y="117868"/>
                      <a:pt x="109538" y="114318"/>
                    </a:cubicBezTo>
                    <a:cubicBezTo>
                      <a:pt x="120305" y="103551"/>
                      <a:pt x="158777" y="113925"/>
                      <a:pt x="161925" y="114318"/>
                    </a:cubicBezTo>
                    <a:cubicBezTo>
                      <a:pt x="180975" y="112731"/>
                      <a:pt x="200330" y="113305"/>
                      <a:pt x="219075" y="109556"/>
                    </a:cubicBezTo>
                    <a:cubicBezTo>
                      <a:pt x="224688" y="108433"/>
                      <a:pt x="228243" y="102591"/>
                      <a:pt x="233363" y="100031"/>
                    </a:cubicBezTo>
                    <a:cubicBezTo>
                      <a:pt x="272799" y="80312"/>
                      <a:pt x="220989" y="113041"/>
                      <a:pt x="261938" y="85743"/>
                    </a:cubicBezTo>
                    <a:cubicBezTo>
                      <a:pt x="274638" y="87331"/>
                      <a:pt x="288010" y="86132"/>
                      <a:pt x="300038" y="90506"/>
                    </a:cubicBezTo>
                    <a:cubicBezTo>
                      <a:pt x="306367" y="92808"/>
                      <a:pt x="308721" y="101057"/>
                      <a:pt x="314325" y="104793"/>
                    </a:cubicBezTo>
                    <a:cubicBezTo>
                      <a:pt x="318502" y="107578"/>
                      <a:pt x="323850" y="107968"/>
                      <a:pt x="328613" y="109556"/>
                    </a:cubicBezTo>
                    <a:cubicBezTo>
                      <a:pt x="361512" y="107989"/>
                      <a:pt x="422601" y="131968"/>
                      <a:pt x="438150" y="90506"/>
                    </a:cubicBezTo>
                    <a:cubicBezTo>
                      <a:pt x="440992" y="82927"/>
                      <a:pt x="441325" y="74631"/>
                      <a:pt x="442913" y="66693"/>
                    </a:cubicBezTo>
                    <a:cubicBezTo>
                      <a:pt x="463550" y="68281"/>
                      <a:pt x="484335" y="68529"/>
                      <a:pt x="504825" y="71456"/>
                    </a:cubicBezTo>
                    <a:cubicBezTo>
                      <a:pt x="517784" y="73307"/>
                      <a:pt x="542925" y="80981"/>
                      <a:pt x="542925" y="80981"/>
                    </a:cubicBezTo>
                    <a:cubicBezTo>
                      <a:pt x="547688" y="84156"/>
                      <a:pt x="552555" y="87179"/>
                      <a:pt x="557213" y="90506"/>
                    </a:cubicBezTo>
                    <a:cubicBezTo>
                      <a:pt x="598582" y="120054"/>
                      <a:pt x="556867" y="91862"/>
                      <a:pt x="590550" y="114318"/>
                    </a:cubicBezTo>
                    <a:cubicBezTo>
                      <a:pt x="598488" y="138131"/>
                      <a:pt x="590550" y="127019"/>
                      <a:pt x="623888" y="138131"/>
                    </a:cubicBezTo>
                    <a:lnTo>
                      <a:pt x="638175" y="142893"/>
                    </a:lnTo>
                    <a:cubicBezTo>
                      <a:pt x="642938" y="146068"/>
                      <a:pt x="647202" y="150163"/>
                      <a:pt x="652463" y="152418"/>
                    </a:cubicBezTo>
                    <a:cubicBezTo>
                      <a:pt x="658479" y="154996"/>
                      <a:pt x="665219" y="155383"/>
                      <a:pt x="671513" y="157181"/>
                    </a:cubicBezTo>
                    <a:cubicBezTo>
                      <a:pt x="719339" y="170846"/>
                      <a:pt x="645295" y="151816"/>
                      <a:pt x="704850" y="166706"/>
                    </a:cubicBezTo>
                    <a:cubicBezTo>
                      <a:pt x="740476" y="190456"/>
                      <a:pt x="707254" y="171735"/>
                      <a:pt x="790575" y="180993"/>
                    </a:cubicBezTo>
                    <a:cubicBezTo>
                      <a:pt x="795565" y="181547"/>
                      <a:pt x="799940" y="184771"/>
                      <a:pt x="804863" y="185756"/>
                    </a:cubicBezTo>
                    <a:cubicBezTo>
                      <a:pt x="815870" y="187957"/>
                      <a:pt x="827088" y="188931"/>
                      <a:pt x="838200" y="190518"/>
                    </a:cubicBezTo>
                    <a:cubicBezTo>
                      <a:pt x="873165" y="202173"/>
                      <a:pt x="859675" y="192943"/>
                      <a:pt x="881063" y="214331"/>
                    </a:cubicBezTo>
                    <a:cubicBezTo>
                      <a:pt x="887413" y="212743"/>
                      <a:pt x="895853" y="214538"/>
                      <a:pt x="900113" y="209568"/>
                    </a:cubicBezTo>
                    <a:cubicBezTo>
                      <a:pt x="906647" y="201945"/>
                      <a:pt x="904069" y="189347"/>
                      <a:pt x="909638" y="180993"/>
                    </a:cubicBezTo>
                    <a:lnTo>
                      <a:pt x="919163" y="166706"/>
                    </a:lnTo>
                    <a:cubicBezTo>
                      <a:pt x="920750" y="161943"/>
                      <a:pt x="921680" y="156908"/>
                      <a:pt x="923925" y="152418"/>
                    </a:cubicBezTo>
                    <a:cubicBezTo>
                      <a:pt x="942393" y="115481"/>
                      <a:pt x="926238" y="159764"/>
                      <a:pt x="938213" y="123843"/>
                    </a:cubicBezTo>
                    <a:cubicBezTo>
                      <a:pt x="938809" y="114909"/>
                      <a:pt x="936374" y="60844"/>
                      <a:pt x="947738" y="38118"/>
                    </a:cubicBezTo>
                    <a:cubicBezTo>
                      <a:pt x="950298" y="32999"/>
                      <a:pt x="954088" y="28593"/>
                      <a:pt x="957263" y="23831"/>
                    </a:cubicBezTo>
                    <a:cubicBezTo>
                      <a:pt x="962336" y="-1539"/>
                      <a:pt x="953930" y="18"/>
                      <a:pt x="966788" y="18"/>
                    </a:cubicBezTo>
                  </a:path>
                </a:pathLst>
              </a:custGeom>
              <a:noFill/>
              <a:ln w="76200" cap="flat" cmpd="sng" algn="ctr">
                <a:solidFill>
                  <a:srgbClr val="FFC000">
                    <a:alpha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kern="0">
                  <a:solidFill>
                    <a:prstClr val="white"/>
                  </a:solidFill>
                  <a:latin typeface="Calibri" panose="020F0502020204030204"/>
                </a:endParaRPr>
              </a:p>
            </p:txBody>
          </p:sp>
          <p:sp>
            <p:nvSpPr>
              <p:cNvPr id="25" name="5-Point Star 6">
                <a:extLst>
                  <a:ext uri="{FF2B5EF4-FFF2-40B4-BE49-F238E27FC236}">
                    <a16:creationId xmlns:a16="http://schemas.microsoft.com/office/drawing/2014/main" id="{2E891D60-94D2-4FB3-879A-CB7D1A16E351}"/>
                  </a:ext>
                </a:extLst>
              </p:cNvPr>
              <p:cNvSpPr/>
              <p:nvPr/>
            </p:nvSpPr>
            <p:spPr>
              <a:xfrm>
                <a:off x="2113472" y="3429799"/>
                <a:ext cx="329333" cy="267775"/>
              </a:xfrm>
              <a:prstGeom prst="star5">
                <a:avLst/>
              </a:prstGeom>
              <a:solidFill>
                <a:srgbClr val="C00000">
                  <a:alpha val="80000"/>
                </a:srgbClr>
              </a:solidFill>
              <a:ln w="12700" cap="flat" cmpd="sng" algn="ctr">
                <a:solidFill>
                  <a:srgbClr val="4A66AC">
                    <a:shade val="50000"/>
                  </a:srgbClr>
                </a:solidFill>
                <a:prstDash val="solid"/>
                <a:miter lim="800000"/>
              </a:ln>
              <a:effectLst/>
            </p:spPr>
            <p:txBody>
              <a:bodyPr rtlCol="0" anchor="ctr"/>
              <a:lstStyle/>
              <a:p>
                <a:pPr algn="ctr" defTabSz="914377">
                  <a:defRPr/>
                </a:pPr>
                <a:endParaRPr lang="en-US" kern="0" dirty="0">
                  <a:solidFill>
                    <a:prstClr val="white"/>
                  </a:solidFill>
                  <a:latin typeface="Calibri" panose="020F0502020204030204"/>
                </a:endParaRPr>
              </a:p>
            </p:txBody>
          </p:sp>
          <p:sp>
            <p:nvSpPr>
              <p:cNvPr id="26" name="5-Point Star 7">
                <a:extLst>
                  <a:ext uri="{FF2B5EF4-FFF2-40B4-BE49-F238E27FC236}">
                    <a16:creationId xmlns:a16="http://schemas.microsoft.com/office/drawing/2014/main" id="{D595B9C8-DAA9-443F-BAA3-68FDB738776B}"/>
                  </a:ext>
                </a:extLst>
              </p:cNvPr>
              <p:cNvSpPr/>
              <p:nvPr/>
            </p:nvSpPr>
            <p:spPr>
              <a:xfrm>
                <a:off x="1645676" y="3017331"/>
                <a:ext cx="329333" cy="267775"/>
              </a:xfrm>
              <a:prstGeom prst="star5">
                <a:avLst/>
              </a:prstGeom>
              <a:solidFill>
                <a:srgbClr val="C00000">
                  <a:alpha val="80000"/>
                </a:srgbClr>
              </a:solidFill>
              <a:ln w="12700" cap="flat" cmpd="sng" algn="ctr">
                <a:solidFill>
                  <a:srgbClr val="4A66AC">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27" name="Freeform: Shape 26">
                <a:extLst>
                  <a:ext uri="{FF2B5EF4-FFF2-40B4-BE49-F238E27FC236}">
                    <a16:creationId xmlns:a16="http://schemas.microsoft.com/office/drawing/2014/main" id="{474C1E46-E077-4528-8E04-27E9B452D3E9}"/>
                  </a:ext>
                </a:extLst>
              </p:cNvPr>
              <p:cNvSpPr/>
              <p:nvPr/>
            </p:nvSpPr>
            <p:spPr>
              <a:xfrm>
                <a:off x="2215564" y="3384122"/>
                <a:ext cx="312991" cy="739807"/>
              </a:xfrm>
              <a:custGeom>
                <a:avLst/>
                <a:gdLst>
                  <a:gd name="connsiteX0" fmla="*/ 0 w 266721"/>
                  <a:gd name="connsiteY0" fmla="*/ 657225 h 657225"/>
                  <a:gd name="connsiteX1" fmla="*/ 19050 w 266721"/>
                  <a:gd name="connsiteY1" fmla="*/ 633413 h 657225"/>
                  <a:gd name="connsiteX2" fmla="*/ 57150 w 266721"/>
                  <a:gd name="connsiteY2" fmla="*/ 623888 h 657225"/>
                  <a:gd name="connsiteX3" fmla="*/ 52387 w 266721"/>
                  <a:gd name="connsiteY3" fmla="*/ 561975 h 657225"/>
                  <a:gd name="connsiteX4" fmla="*/ 71437 w 266721"/>
                  <a:gd name="connsiteY4" fmla="*/ 552450 h 657225"/>
                  <a:gd name="connsiteX5" fmla="*/ 128587 w 266721"/>
                  <a:gd name="connsiteY5" fmla="*/ 547688 h 657225"/>
                  <a:gd name="connsiteX6" fmla="*/ 180975 w 266721"/>
                  <a:gd name="connsiteY6" fmla="*/ 538163 h 657225"/>
                  <a:gd name="connsiteX7" fmla="*/ 214312 w 266721"/>
                  <a:gd name="connsiteY7" fmla="*/ 528638 h 657225"/>
                  <a:gd name="connsiteX8" fmla="*/ 223837 w 266721"/>
                  <a:gd name="connsiteY8" fmla="*/ 514350 h 657225"/>
                  <a:gd name="connsiteX9" fmla="*/ 228600 w 266721"/>
                  <a:gd name="connsiteY9" fmla="*/ 457200 h 657225"/>
                  <a:gd name="connsiteX10" fmla="*/ 233362 w 266721"/>
                  <a:gd name="connsiteY10" fmla="*/ 442913 h 657225"/>
                  <a:gd name="connsiteX11" fmla="*/ 219075 w 266721"/>
                  <a:gd name="connsiteY11" fmla="*/ 409575 h 657225"/>
                  <a:gd name="connsiteX12" fmla="*/ 200025 w 266721"/>
                  <a:gd name="connsiteY12" fmla="*/ 400050 h 657225"/>
                  <a:gd name="connsiteX13" fmla="*/ 204787 w 266721"/>
                  <a:gd name="connsiteY13" fmla="*/ 371475 h 657225"/>
                  <a:gd name="connsiteX14" fmla="*/ 214312 w 266721"/>
                  <a:gd name="connsiteY14" fmla="*/ 357188 h 657225"/>
                  <a:gd name="connsiteX15" fmla="*/ 219075 w 266721"/>
                  <a:gd name="connsiteY15" fmla="*/ 342900 h 657225"/>
                  <a:gd name="connsiteX16" fmla="*/ 238125 w 266721"/>
                  <a:gd name="connsiteY16" fmla="*/ 238125 h 657225"/>
                  <a:gd name="connsiteX17" fmla="*/ 252412 w 266721"/>
                  <a:gd name="connsiteY17" fmla="*/ 233363 h 657225"/>
                  <a:gd name="connsiteX18" fmla="*/ 261937 w 266721"/>
                  <a:gd name="connsiteY18" fmla="*/ 219075 h 657225"/>
                  <a:gd name="connsiteX19" fmla="*/ 228600 w 266721"/>
                  <a:gd name="connsiteY19" fmla="*/ 195263 h 657225"/>
                  <a:gd name="connsiteX20" fmla="*/ 233362 w 266721"/>
                  <a:gd name="connsiteY20" fmla="*/ 157163 h 657225"/>
                  <a:gd name="connsiteX21" fmla="*/ 252412 w 266721"/>
                  <a:gd name="connsiteY21" fmla="*/ 152400 h 657225"/>
                  <a:gd name="connsiteX22" fmla="*/ 266700 w 266721"/>
                  <a:gd name="connsiteY22" fmla="*/ 119063 h 657225"/>
                  <a:gd name="connsiteX23" fmla="*/ 257175 w 266721"/>
                  <a:gd name="connsiteY23" fmla="*/ 90488 h 657225"/>
                  <a:gd name="connsiteX24" fmla="*/ 209550 w 266721"/>
                  <a:gd name="connsiteY24" fmla="*/ 100013 h 657225"/>
                  <a:gd name="connsiteX25" fmla="*/ 195262 w 266721"/>
                  <a:gd name="connsiteY25" fmla="*/ 104775 h 657225"/>
                  <a:gd name="connsiteX26" fmla="*/ 190500 w 266721"/>
                  <a:gd name="connsiteY26" fmla="*/ 90488 h 657225"/>
                  <a:gd name="connsiteX27" fmla="*/ 185737 w 266721"/>
                  <a:gd name="connsiteY27" fmla="*/ 71438 h 657225"/>
                  <a:gd name="connsiteX28" fmla="*/ 180975 w 266721"/>
                  <a:gd name="connsiteY28" fmla="*/ 42863 h 657225"/>
                  <a:gd name="connsiteX29" fmla="*/ 166687 w 266721"/>
                  <a:gd name="connsiteY29" fmla="*/ 33338 h 657225"/>
                  <a:gd name="connsiteX30" fmla="*/ 133350 w 266721"/>
                  <a:gd name="connsiteY30" fmla="*/ 14288 h 657225"/>
                  <a:gd name="connsiteX31" fmla="*/ 100012 w 266721"/>
                  <a:gd name="connsiteY31" fmla="*/ 0 h 657225"/>
                  <a:gd name="connsiteX32" fmla="*/ 66675 w 266721"/>
                  <a:gd name="connsiteY32" fmla="*/ 4763 h 657225"/>
                  <a:gd name="connsiteX33" fmla="*/ 52387 w 266721"/>
                  <a:gd name="connsiteY33" fmla="*/ 14288 h 657225"/>
                  <a:gd name="connsiteX34" fmla="*/ 47625 w 266721"/>
                  <a:gd name="connsiteY34" fmla="*/ 42863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66721" h="657225">
                    <a:moveTo>
                      <a:pt x="0" y="657225"/>
                    </a:moveTo>
                    <a:cubicBezTo>
                      <a:pt x="6350" y="649288"/>
                      <a:pt x="11332" y="640028"/>
                      <a:pt x="19050" y="633413"/>
                    </a:cubicBezTo>
                    <a:cubicBezTo>
                      <a:pt x="23509" y="629591"/>
                      <a:pt x="56645" y="623989"/>
                      <a:pt x="57150" y="623888"/>
                    </a:cubicBezTo>
                    <a:cubicBezTo>
                      <a:pt x="55562" y="603250"/>
                      <a:pt x="48328" y="582272"/>
                      <a:pt x="52387" y="561975"/>
                    </a:cubicBezTo>
                    <a:cubicBezTo>
                      <a:pt x="53779" y="555013"/>
                      <a:pt x="64459" y="553758"/>
                      <a:pt x="71437" y="552450"/>
                    </a:cubicBezTo>
                    <a:cubicBezTo>
                      <a:pt x="90226" y="548927"/>
                      <a:pt x="109537" y="549275"/>
                      <a:pt x="128587" y="547688"/>
                    </a:cubicBezTo>
                    <a:cubicBezTo>
                      <a:pt x="171794" y="536885"/>
                      <a:pt x="118405" y="549539"/>
                      <a:pt x="180975" y="538163"/>
                    </a:cubicBezTo>
                    <a:cubicBezTo>
                      <a:pt x="194125" y="535772"/>
                      <a:pt x="202075" y="532717"/>
                      <a:pt x="214312" y="528638"/>
                    </a:cubicBezTo>
                    <a:cubicBezTo>
                      <a:pt x="217487" y="523875"/>
                      <a:pt x="222714" y="519963"/>
                      <a:pt x="223837" y="514350"/>
                    </a:cubicBezTo>
                    <a:cubicBezTo>
                      <a:pt x="227586" y="495605"/>
                      <a:pt x="226074" y="476148"/>
                      <a:pt x="228600" y="457200"/>
                    </a:cubicBezTo>
                    <a:cubicBezTo>
                      <a:pt x="229263" y="452224"/>
                      <a:pt x="231775" y="447675"/>
                      <a:pt x="233362" y="442913"/>
                    </a:cubicBezTo>
                    <a:cubicBezTo>
                      <a:pt x="230379" y="430979"/>
                      <a:pt x="229461" y="418230"/>
                      <a:pt x="219075" y="409575"/>
                    </a:cubicBezTo>
                    <a:cubicBezTo>
                      <a:pt x="213621" y="405030"/>
                      <a:pt x="206375" y="403225"/>
                      <a:pt x="200025" y="400050"/>
                    </a:cubicBezTo>
                    <a:cubicBezTo>
                      <a:pt x="201612" y="390525"/>
                      <a:pt x="201733" y="380636"/>
                      <a:pt x="204787" y="371475"/>
                    </a:cubicBezTo>
                    <a:cubicBezTo>
                      <a:pt x="206597" y="366045"/>
                      <a:pt x="211752" y="362307"/>
                      <a:pt x="214312" y="357188"/>
                    </a:cubicBezTo>
                    <a:cubicBezTo>
                      <a:pt x="216557" y="352698"/>
                      <a:pt x="217487" y="347663"/>
                      <a:pt x="219075" y="342900"/>
                    </a:cubicBezTo>
                    <a:cubicBezTo>
                      <a:pt x="221285" y="300907"/>
                      <a:pt x="203128" y="261457"/>
                      <a:pt x="238125" y="238125"/>
                    </a:cubicBezTo>
                    <a:cubicBezTo>
                      <a:pt x="242302" y="235340"/>
                      <a:pt x="247650" y="234950"/>
                      <a:pt x="252412" y="233363"/>
                    </a:cubicBezTo>
                    <a:cubicBezTo>
                      <a:pt x="255587" y="228600"/>
                      <a:pt x="261937" y="224799"/>
                      <a:pt x="261937" y="219075"/>
                    </a:cubicBezTo>
                    <a:cubicBezTo>
                      <a:pt x="261937" y="203382"/>
                      <a:pt x="236417" y="198390"/>
                      <a:pt x="228600" y="195263"/>
                    </a:cubicBezTo>
                    <a:cubicBezTo>
                      <a:pt x="223642" y="180389"/>
                      <a:pt x="217701" y="172824"/>
                      <a:pt x="233362" y="157163"/>
                    </a:cubicBezTo>
                    <a:cubicBezTo>
                      <a:pt x="237990" y="152535"/>
                      <a:pt x="246062" y="153988"/>
                      <a:pt x="252412" y="152400"/>
                    </a:cubicBezTo>
                    <a:cubicBezTo>
                      <a:pt x="253370" y="150484"/>
                      <a:pt x="267337" y="124795"/>
                      <a:pt x="266700" y="119063"/>
                    </a:cubicBezTo>
                    <a:cubicBezTo>
                      <a:pt x="265591" y="109084"/>
                      <a:pt x="260350" y="100013"/>
                      <a:pt x="257175" y="90488"/>
                    </a:cubicBezTo>
                    <a:cubicBezTo>
                      <a:pt x="241300" y="93663"/>
                      <a:pt x="225325" y="96373"/>
                      <a:pt x="209550" y="100013"/>
                    </a:cubicBezTo>
                    <a:cubicBezTo>
                      <a:pt x="204658" y="101142"/>
                      <a:pt x="199752" y="107020"/>
                      <a:pt x="195262" y="104775"/>
                    </a:cubicBezTo>
                    <a:cubicBezTo>
                      <a:pt x="190772" y="102530"/>
                      <a:pt x="191879" y="95315"/>
                      <a:pt x="190500" y="90488"/>
                    </a:cubicBezTo>
                    <a:cubicBezTo>
                      <a:pt x="188702" y="84194"/>
                      <a:pt x="187021" y="77856"/>
                      <a:pt x="185737" y="71438"/>
                    </a:cubicBezTo>
                    <a:cubicBezTo>
                      <a:pt x="183843" y="61969"/>
                      <a:pt x="185293" y="51500"/>
                      <a:pt x="180975" y="42863"/>
                    </a:cubicBezTo>
                    <a:cubicBezTo>
                      <a:pt x="178415" y="37743"/>
                      <a:pt x="171084" y="37002"/>
                      <a:pt x="166687" y="33338"/>
                    </a:cubicBezTo>
                    <a:cubicBezTo>
                      <a:pt x="142366" y="13070"/>
                      <a:pt x="164187" y="21997"/>
                      <a:pt x="133350" y="14288"/>
                    </a:cubicBezTo>
                    <a:cubicBezTo>
                      <a:pt x="129631" y="12429"/>
                      <a:pt x="107019" y="0"/>
                      <a:pt x="100012" y="0"/>
                    </a:cubicBezTo>
                    <a:cubicBezTo>
                      <a:pt x="88787" y="0"/>
                      <a:pt x="77787" y="3175"/>
                      <a:pt x="66675" y="4763"/>
                    </a:cubicBezTo>
                    <a:cubicBezTo>
                      <a:pt x="61912" y="7938"/>
                      <a:pt x="55963" y="9818"/>
                      <a:pt x="52387" y="14288"/>
                    </a:cubicBezTo>
                    <a:cubicBezTo>
                      <a:pt x="46119" y="22123"/>
                      <a:pt x="47625" y="33963"/>
                      <a:pt x="47625" y="42863"/>
                    </a:cubicBezTo>
                  </a:path>
                </a:pathLst>
              </a:custGeom>
              <a:noFill/>
              <a:ln w="76200" cap="flat" cmpd="sng" algn="ctr">
                <a:solidFill>
                  <a:srgbClr val="FFC000">
                    <a:alpha val="2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kern="0">
                  <a:solidFill>
                    <a:prstClr val="white"/>
                  </a:solidFill>
                  <a:latin typeface="Calibri" panose="020F0502020204030204"/>
                </a:endParaRPr>
              </a:p>
            </p:txBody>
          </p:sp>
          <p:sp>
            <p:nvSpPr>
              <p:cNvPr id="28" name="TextBox 27">
                <a:extLst>
                  <a:ext uri="{FF2B5EF4-FFF2-40B4-BE49-F238E27FC236}">
                    <a16:creationId xmlns:a16="http://schemas.microsoft.com/office/drawing/2014/main" id="{1F6A8932-84BF-4929-A299-55018024118F}"/>
                  </a:ext>
                </a:extLst>
              </p:cNvPr>
              <p:cNvSpPr txBox="1"/>
              <p:nvPr/>
            </p:nvSpPr>
            <p:spPr>
              <a:xfrm>
                <a:off x="2442806" y="5836969"/>
                <a:ext cx="2027191" cy="867616"/>
              </a:xfrm>
              <a:prstGeom prst="rect">
                <a:avLst/>
              </a:prstGeom>
              <a:solidFill>
                <a:sysClr val="window" lastClr="FFFFFF"/>
              </a:solidFill>
              <a:ln>
                <a:solidFill>
                  <a:sysClr val="windowText" lastClr="000000"/>
                </a:solidFill>
              </a:ln>
            </p:spPr>
            <p:txBody>
              <a:bodyPr wrap="square" rtlCol="0">
                <a:spAutoFit/>
              </a:bodyPr>
              <a:lstStyle/>
              <a:p>
                <a:pPr marL="457189" defTabSz="914377">
                  <a:spcAft>
                    <a:spcPts val="1200"/>
                  </a:spcAft>
                  <a:defRPr/>
                </a:pPr>
                <a:r>
                  <a:rPr lang="en-US" b="1" kern="0" dirty="0">
                    <a:solidFill>
                      <a:prstClr val="black"/>
                    </a:solidFill>
                  </a:rPr>
                  <a:t>Spawning</a:t>
                </a:r>
              </a:p>
              <a:p>
                <a:pPr marL="457189" defTabSz="914377">
                  <a:spcAft>
                    <a:spcPts val="1200"/>
                  </a:spcAft>
                  <a:defRPr/>
                </a:pPr>
                <a:r>
                  <a:rPr lang="en-US" b="1" kern="0" dirty="0">
                    <a:solidFill>
                      <a:prstClr val="black"/>
                    </a:solidFill>
                  </a:rPr>
                  <a:t>Migrant traps</a:t>
                </a:r>
              </a:p>
            </p:txBody>
          </p:sp>
          <p:sp>
            <p:nvSpPr>
              <p:cNvPr id="29" name="Freeform: Shape 28">
                <a:extLst>
                  <a:ext uri="{FF2B5EF4-FFF2-40B4-BE49-F238E27FC236}">
                    <a16:creationId xmlns:a16="http://schemas.microsoft.com/office/drawing/2014/main" id="{F221CAC7-0669-4314-BDA2-1CEAD24E2DBF}"/>
                  </a:ext>
                </a:extLst>
              </p:cNvPr>
              <p:cNvSpPr/>
              <p:nvPr/>
            </p:nvSpPr>
            <p:spPr>
              <a:xfrm>
                <a:off x="1740525" y="1759764"/>
                <a:ext cx="843891" cy="1811992"/>
              </a:xfrm>
              <a:custGeom>
                <a:avLst/>
                <a:gdLst>
                  <a:gd name="connsiteX0" fmla="*/ 0 w 719138"/>
                  <a:gd name="connsiteY0" fmla="*/ 0 h 1609725"/>
                  <a:gd name="connsiteX1" fmla="*/ 23813 w 719138"/>
                  <a:gd name="connsiteY1" fmla="*/ 4762 h 1609725"/>
                  <a:gd name="connsiteX2" fmla="*/ 28575 w 719138"/>
                  <a:gd name="connsiteY2" fmla="*/ 19050 h 1609725"/>
                  <a:gd name="connsiteX3" fmla="*/ 33338 w 719138"/>
                  <a:gd name="connsiteY3" fmla="*/ 57150 h 1609725"/>
                  <a:gd name="connsiteX4" fmla="*/ 42863 w 719138"/>
                  <a:gd name="connsiteY4" fmla="*/ 85725 h 1609725"/>
                  <a:gd name="connsiteX5" fmla="*/ 57150 w 719138"/>
                  <a:gd name="connsiteY5" fmla="*/ 138112 h 1609725"/>
                  <a:gd name="connsiteX6" fmla="*/ 71438 w 719138"/>
                  <a:gd name="connsiteY6" fmla="*/ 147637 h 1609725"/>
                  <a:gd name="connsiteX7" fmla="*/ 104775 w 719138"/>
                  <a:gd name="connsiteY7" fmla="*/ 190500 h 1609725"/>
                  <a:gd name="connsiteX8" fmla="*/ 119063 w 719138"/>
                  <a:gd name="connsiteY8" fmla="*/ 233362 h 1609725"/>
                  <a:gd name="connsiteX9" fmla="*/ 123825 w 719138"/>
                  <a:gd name="connsiteY9" fmla="*/ 247650 h 1609725"/>
                  <a:gd name="connsiteX10" fmla="*/ 128588 w 719138"/>
                  <a:gd name="connsiteY10" fmla="*/ 261937 h 1609725"/>
                  <a:gd name="connsiteX11" fmla="*/ 138113 w 719138"/>
                  <a:gd name="connsiteY11" fmla="*/ 304800 h 1609725"/>
                  <a:gd name="connsiteX12" fmla="*/ 147638 w 719138"/>
                  <a:gd name="connsiteY12" fmla="*/ 338137 h 1609725"/>
                  <a:gd name="connsiteX13" fmla="*/ 152400 w 719138"/>
                  <a:gd name="connsiteY13" fmla="*/ 376237 h 1609725"/>
                  <a:gd name="connsiteX14" fmla="*/ 166688 w 719138"/>
                  <a:gd name="connsiteY14" fmla="*/ 481012 h 1609725"/>
                  <a:gd name="connsiteX15" fmla="*/ 180975 w 719138"/>
                  <a:gd name="connsiteY15" fmla="*/ 523875 h 1609725"/>
                  <a:gd name="connsiteX16" fmla="*/ 185738 w 719138"/>
                  <a:gd name="connsiteY16" fmla="*/ 538162 h 1609725"/>
                  <a:gd name="connsiteX17" fmla="*/ 195263 w 719138"/>
                  <a:gd name="connsiteY17" fmla="*/ 557212 h 1609725"/>
                  <a:gd name="connsiteX18" fmla="*/ 190500 w 719138"/>
                  <a:gd name="connsiteY18" fmla="*/ 609600 h 1609725"/>
                  <a:gd name="connsiteX19" fmla="*/ 185738 w 719138"/>
                  <a:gd name="connsiteY19" fmla="*/ 623887 h 1609725"/>
                  <a:gd name="connsiteX20" fmla="*/ 219075 w 719138"/>
                  <a:gd name="connsiteY20" fmla="*/ 638175 h 1609725"/>
                  <a:gd name="connsiteX21" fmla="*/ 233363 w 719138"/>
                  <a:gd name="connsiteY21" fmla="*/ 695325 h 1609725"/>
                  <a:gd name="connsiteX22" fmla="*/ 247650 w 719138"/>
                  <a:gd name="connsiteY22" fmla="*/ 704850 h 1609725"/>
                  <a:gd name="connsiteX23" fmla="*/ 295275 w 719138"/>
                  <a:gd name="connsiteY23" fmla="*/ 738187 h 1609725"/>
                  <a:gd name="connsiteX24" fmla="*/ 309563 w 719138"/>
                  <a:gd name="connsiteY24" fmla="*/ 747712 h 1609725"/>
                  <a:gd name="connsiteX25" fmla="*/ 314325 w 719138"/>
                  <a:gd name="connsiteY25" fmla="*/ 762000 h 1609725"/>
                  <a:gd name="connsiteX26" fmla="*/ 319088 w 719138"/>
                  <a:gd name="connsiteY26" fmla="*/ 781050 h 1609725"/>
                  <a:gd name="connsiteX27" fmla="*/ 323850 w 719138"/>
                  <a:gd name="connsiteY27" fmla="*/ 795337 h 1609725"/>
                  <a:gd name="connsiteX28" fmla="*/ 328613 w 719138"/>
                  <a:gd name="connsiteY28" fmla="*/ 814387 h 1609725"/>
                  <a:gd name="connsiteX29" fmla="*/ 342900 w 719138"/>
                  <a:gd name="connsiteY29" fmla="*/ 842962 h 1609725"/>
                  <a:gd name="connsiteX30" fmla="*/ 361950 w 719138"/>
                  <a:gd name="connsiteY30" fmla="*/ 847725 h 1609725"/>
                  <a:gd name="connsiteX31" fmla="*/ 376238 w 719138"/>
                  <a:gd name="connsiteY31" fmla="*/ 876300 h 1609725"/>
                  <a:gd name="connsiteX32" fmla="*/ 385763 w 719138"/>
                  <a:gd name="connsiteY32" fmla="*/ 890587 h 1609725"/>
                  <a:gd name="connsiteX33" fmla="*/ 390525 w 719138"/>
                  <a:gd name="connsiteY33" fmla="*/ 947737 h 1609725"/>
                  <a:gd name="connsiteX34" fmla="*/ 400050 w 719138"/>
                  <a:gd name="connsiteY34" fmla="*/ 962025 h 1609725"/>
                  <a:gd name="connsiteX35" fmla="*/ 409575 w 719138"/>
                  <a:gd name="connsiteY35" fmla="*/ 1014412 h 1609725"/>
                  <a:gd name="connsiteX36" fmla="*/ 419100 w 719138"/>
                  <a:gd name="connsiteY36" fmla="*/ 1028700 h 1609725"/>
                  <a:gd name="connsiteX37" fmla="*/ 423863 w 719138"/>
                  <a:gd name="connsiteY37" fmla="*/ 1042987 h 1609725"/>
                  <a:gd name="connsiteX38" fmla="*/ 471488 w 719138"/>
                  <a:gd name="connsiteY38" fmla="*/ 1047750 h 1609725"/>
                  <a:gd name="connsiteX39" fmla="*/ 509588 w 719138"/>
                  <a:gd name="connsiteY39" fmla="*/ 1057275 h 1609725"/>
                  <a:gd name="connsiteX40" fmla="*/ 547688 w 719138"/>
                  <a:gd name="connsiteY40" fmla="*/ 1076325 h 1609725"/>
                  <a:gd name="connsiteX41" fmla="*/ 557213 w 719138"/>
                  <a:gd name="connsiteY41" fmla="*/ 1104900 h 1609725"/>
                  <a:gd name="connsiteX42" fmla="*/ 561975 w 719138"/>
                  <a:gd name="connsiteY42" fmla="*/ 1119187 h 1609725"/>
                  <a:gd name="connsiteX43" fmla="*/ 561975 w 719138"/>
                  <a:gd name="connsiteY43" fmla="*/ 1238250 h 1609725"/>
                  <a:gd name="connsiteX44" fmla="*/ 566738 w 719138"/>
                  <a:gd name="connsiteY44" fmla="*/ 1257300 h 1609725"/>
                  <a:gd name="connsiteX45" fmla="*/ 595313 w 719138"/>
                  <a:gd name="connsiteY45" fmla="*/ 1271587 h 1609725"/>
                  <a:gd name="connsiteX46" fmla="*/ 604838 w 719138"/>
                  <a:gd name="connsiteY46" fmla="*/ 1285875 h 1609725"/>
                  <a:gd name="connsiteX47" fmla="*/ 633413 w 719138"/>
                  <a:gd name="connsiteY47" fmla="*/ 1309687 h 1609725"/>
                  <a:gd name="connsiteX48" fmla="*/ 638175 w 719138"/>
                  <a:gd name="connsiteY48" fmla="*/ 1347787 h 1609725"/>
                  <a:gd name="connsiteX49" fmla="*/ 657225 w 719138"/>
                  <a:gd name="connsiteY49" fmla="*/ 1352550 h 1609725"/>
                  <a:gd name="connsiteX50" fmla="*/ 666750 w 719138"/>
                  <a:gd name="connsiteY50" fmla="*/ 1366837 h 1609725"/>
                  <a:gd name="connsiteX51" fmla="*/ 681038 w 719138"/>
                  <a:gd name="connsiteY51" fmla="*/ 1381125 h 1609725"/>
                  <a:gd name="connsiteX52" fmla="*/ 690563 w 719138"/>
                  <a:gd name="connsiteY52" fmla="*/ 1400175 h 1609725"/>
                  <a:gd name="connsiteX53" fmla="*/ 709613 w 719138"/>
                  <a:gd name="connsiteY53" fmla="*/ 1428750 h 1609725"/>
                  <a:gd name="connsiteX54" fmla="*/ 709613 w 719138"/>
                  <a:gd name="connsiteY54" fmla="*/ 1481137 h 1609725"/>
                  <a:gd name="connsiteX55" fmla="*/ 700088 w 719138"/>
                  <a:gd name="connsiteY55" fmla="*/ 1495425 h 1609725"/>
                  <a:gd name="connsiteX56" fmla="*/ 709613 w 719138"/>
                  <a:gd name="connsiteY56" fmla="*/ 1547812 h 1609725"/>
                  <a:gd name="connsiteX57" fmla="*/ 719138 w 719138"/>
                  <a:gd name="connsiteY57" fmla="*/ 1562100 h 1609725"/>
                  <a:gd name="connsiteX58" fmla="*/ 700088 w 719138"/>
                  <a:gd name="connsiteY58" fmla="*/ 1604962 h 1609725"/>
                  <a:gd name="connsiteX59" fmla="*/ 685800 w 719138"/>
                  <a:gd name="connsiteY59" fmla="*/ 1609725 h 1609725"/>
                  <a:gd name="connsiteX60" fmla="*/ 657225 w 719138"/>
                  <a:gd name="connsiteY60" fmla="*/ 1600200 h 160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19138" h="1609725">
                    <a:moveTo>
                      <a:pt x="0" y="0"/>
                    </a:moveTo>
                    <a:cubicBezTo>
                      <a:pt x="7938" y="1587"/>
                      <a:pt x="17078" y="272"/>
                      <a:pt x="23813" y="4762"/>
                    </a:cubicBezTo>
                    <a:cubicBezTo>
                      <a:pt x="27990" y="7547"/>
                      <a:pt x="27677" y="14111"/>
                      <a:pt x="28575" y="19050"/>
                    </a:cubicBezTo>
                    <a:cubicBezTo>
                      <a:pt x="30865" y="31642"/>
                      <a:pt x="30656" y="44635"/>
                      <a:pt x="33338" y="57150"/>
                    </a:cubicBezTo>
                    <a:cubicBezTo>
                      <a:pt x="35442" y="66967"/>
                      <a:pt x="40894" y="75880"/>
                      <a:pt x="42863" y="85725"/>
                    </a:cubicBezTo>
                    <a:cubicBezTo>
                      <a:pt x="44348" y="93152"/>
                      <a:pt x="51572" y="134393"/>
                      <a:pt x="57150" y="138112"/>
                    </a:cubicBezTo>
                    <a:lnTo>
                      <a:pt x="71438" y="147637"/>
                    </a:lnTo>
                    <a:cubicBezTo>
                      <a:pt x="94224" y="181816"/>
                      <a:pt x="82394" y="168117"/>
                      <a:pt x="104775" y="190500"/>
                    </a:cubicBezTo>
                    <a:lnTo>
                      <a:pt x="119063" y="233362"/>
                    </a:lnTo>
                    <a:lnTo>
                      <a:pt x="123825" y="247650"/>
                    </a:lnTo>
                    <a:cubicBezTo>
                      <a:pt x="125412" y="252412"/>
                      <a:pt x="127604" y="257014"/>
                      <a:pt x="128588" y="261937"/>
                    </a:cubicBezTo>
                    <a:cubicBezTo>
                      <a:pt x="131864" y="278319"/>
                      <a:pt x="133626" y="289096"/>
                      <a:pt x="138113" y="304800"/>
                    </a:cubicBezTo>
                    <a:cubicBezTo>
                      <a:pt x="151778" y="352626"/>
                      <a:pt x="132748" y="278582"/>
                      <a:pt x="147638" y="338137"/>
                    </a:cubicBezTo>
                    <a:cubicBezTo>
                      <a:pt x="149225" y="350837"/>
                      <a:pt x="151455" y="363473"/>
                      <a:pt x="152400" y="376237"/>
                    </a:cubicBezTo>
                    <a:cubicBezTo>
                      <a:pt x="159784" y="475921"/>
                      <a:pt x="139969" y="440934"/>
                      <a:pt x="166688" y="481012"/>
                    </a:cubicBezTo>
                    <a:lnTo>
                      <a:pt x="180975" y="523875"/>
                    </a:lnTo>
                    <a:cubicBezTo>
                      <a:pt x="182562" y="528637"/>
                      <a:pt x="183493" y="533672"/>
                      <a:pt x="185738" y="538162"/>
                    </a:cubicBezTo>
                    <a:lnTo>
                      <a:pt x="195263" y="557212"/>
                    </a:lnTo>
                    <a:cubicBezTo>
                      <a:pt x="193675" y="574675"/>
                      <a:pt x="192980" y="592242"/>
                      <a:pt x="190500" y="609600"/>
                    </a:cubicBezTo>
                    <a:cubicBezTo>
                      <a:pt x="189790" y="614569"/>
                      <a:pt x="183874" y="619226"/>
                      <a:pt x="185738" y="623887"/>
                    </a:cubicBezTo>
                    <a:cubicBezTo>
                      <a:pt x="189392" y="633023"/>
                      <a:pt x="212860" y="636621"/>
                      <a:pt x="219075" y="638175"/>
                    </a:cubicBezTo>
                    <a:cubicBezTo>
                      <a:pt x="221723" y="662005"/>
                      <a:pt x="216958" y="678919"/>
                      <a:pt x="233363" y="695325"/>
                    </a:cubicBezTo>
                    <a:cubicBezTo>
                      <a:pt x="237410" y="699372"/>
                      <a:pt x="242888" y="701675"/>
                      <a:pt x="247650" y="704850"/>
                    </a:cubicBezTo>
                    <a:cubicBezTo>
                      <a:pt x="261222" y="745567"/>
                      <a:pt x="247212" y="732180"/>
                      <a:pt x="295275" y="738187"/>
                    </a:cubicBezTo>
                    <a:cubicBezTo>
                      <a:pt x="300038" y="741362"/>
                      <a:pt x="305987" y="743242"/>
                      <a:pt x="309563" y="747712"/>
                    </a:cubicBezTo>
                    <a:cubicBezTo>
                      <a:pt x="312699" y="751632"/>
                      <a:pt x="312946" y="757173"/>
                      <a:pt x="314325" y="762000"/>
                    </a:cubicBezTo>
                    <a:cubicBezTo>
                      <a:pt x="316123" y="768294"/>
                      <a:pt x="317290" y="774756"/>
                      <a:pt x="319088" y="781050"/>
                    </a:cubicBezTo>
                    <a:cubicBezTo>
                      <a:pt x="320467" y="785877"/>
                      <a:pt x="322471" y="790510"/>
                      <a:pt x="323850" y="795337"/>
                    </a:cubicBezTo>
                    <a:cubicBezTo>
                      <a:pt x="325648" y="801631"/>
                      <a:pt x="326815" y="808093"/>
                      <a:pt x="328613" y="814387"/>
                    </a:cubicBezTo>
                    <a:cubicBezTo>
                      <a:pt x="330851" y="822219"/>
                      <a:pt x="335532" y="838050"/>
                      <a:pt x="342900" y="842962"/>
                    </a:cubicBezTo>
                    <a:cubicBezTo>
                      <a:pt x="348346" y="846593"/>
                      <a:pt x="355600" y="846137"/>
                      <a:pt x="361950" y="847725"/>
                    </a:cubicBezTo>
                    <a:cubicBezTo>
                      <a:pt x="389246" y="888668"/>
                      <a:pt x="356520" y="836866"/>
                      <a:pt x="376238" y="876300"/>
                    </a:cubicBezTo>
                    <a:cubicBezTo>
                      <a:pt x="378798" y="881419"/>
                      <a:pt x="382588" y="885825"/>
                      <a:pt x="385763" y="890587"/>
                    </a:cubicBezTo>
                    <a:cubicBezTo>
                      <a:pt x="387350" y="909637"/>
                      <a:pt x="386776" y="928992"/>
                      <a:pt x="390525" y="947737"/>
                    </a:cubicBezTo>
                    <a:cubicBezTo>
                      <a:pt x="391648" y="953350"/>
                      <a:pt x="398040" y="956666"/>
                      <a:pt x="400050" y="962025"/>
                    </a:cubicBezTo>
                    <a:cubicBezTo>
                      <a:pt x="406091" y="978135"/>
                      <a:pt x="404217" y="998336"/>
                      <a:pt x="409575" y="1014412"/>
                    </a:cubicBezTo>
                    <a:cubicBezTo>
                      <a:pt x="411385" y="1019842"/>
                      <a:pt x="416540" y="1023580"/>
                      <a:pt x="419100" y="1028700"/>
                    </a:cubicBezTo>
                    <a:cubicBezTo>
                      <a:pt x="421345" y="1033190"/>
                      <a:pt x="419145" y="1041271"/>
                      <a:pt x="423863" y="1042987"/>
                    </a:cubicBezTo>
                    <a:cubicBezTo>
                      <a:pt x="438857" y="1048439"/>
                      <a:pt x="455613" y="1046162"/>
                      <a:pt x="471488" y="1047750"/>
                    </a:cubicBezTo>
                    <a:cubicBezTo>
                      <a:pt x="484188" y="1050925"/>
                      <a:pt x="500331" y="1048018"/>
                      <a:pt x="509588" y="1057275"/>
                    </a:cubicBezTo>
                    <a:cubicBezTo>
                      <a:pt x="529599" y="1077286"/>
                      <a:pt x="517271" y="1070241"/>
                      <a:pt x="547688" y="1076325"/>
                    </a:cubicBezTo>
                    <a:lnTo>
                      <a:pt x="557213" y="1104900"/>
                    </a:lnTo>
                    <a:lnTo>
                      <a:pt x="561975" y="1119187"/>
                    </a:lnTo>
                    <a:cubicBezTo>
                      <a:pt x="552970" y="1173222"/>
                      <a:pt x="554447" y="1151674"/>
                      <a:pt x="561975" y="1238250"/>
                    </a:cubicBezTo>
                    <a:cubicBezTo>
                      <a:pt x="562542" y="1244771"/>
                      <a:pt x="563107" y="1251854"/>
                      <a:pt x="566738" y="1257300"/>
                    </a:cubicBezTo>
                    <a:cubicBezTo>
                      <a:pt x="572014" y="1265215"/>
                      <a:pt x="587162" y="1268870"/>
                      <a:pt x="595313" y="1271587"/>
                    </a:cubicBezTo>
                    <a:cubicBezTo>
                      <a:pt x="598488" y="1276350"/>
                      <a:pt x="600441" y="1282211"/>
                      <a:pt x="604838" y="1285875"/>
                    </a:cubicBezTo>
                    <a:cubicBezTo>
                      <a:pt x="641094" y="1316089"/>
                      <a:pt x="610206" y="1274877"/>
                      <a:pt x="633413" y="1309687"/>
                    </a:cubicBezTo>
                    <a:cubicBezTo>
                      <a:pt x="635000" y="1322387"/>
                      <a:pt x="631960" y="1336599"/>
                      <a:pt x="638175" y="1347787"/>
                    </a:cubicBezTo>
                    <a:cubicBezTo>
                      <a:pt x="641354" y="1353509"/>
                      <a:pt x="651779" y="1348919"/>
                      <a:pt x="657225" y="1352550"/>
                    </a:cubicBezTo>
                    <a:cubicBezTo>
                      <a:pt x="661987" y="1355725"/>
                      <a:pt x="663086" y="1362440"/>
                      <a:pt x="666750" y="1366837"/>
                    </a:cubicBezTo>
                    <a:cubicBezTo>
                      <a:pt x="671062" y="1372011"/>
                      <a:pt x="677123" y="1375644"/>
                      <a:pt x="681038" y="1381125"/>
                    </a:cubicBezTo>
                    <a:cubicBezTo>
                      <a:pt x="685165" y="1386902"/>
                      <a:pt x="686910" y="1394087"/>
                      <a:pt x="690563" y="1400175"/>
                    </a:cubicBezTo>
                    <a:cubicBezTo>
                      <a:pt x="696453" y="1409991"/>
                      <a:pt x="709613" y="1428750"/>
                      <a:pt x="709613" y="1428750"/>
                    </a:cubicBezTo>
                    <a:cubicBezTo>
                      <a:pt x="717049" y="1451060"/>
                      <a:pt x="718498" y="1448558"/>
                      <a:pt x="709613" y="1481137"/>
                    </a:cubicBezTo>
                    <a:cubicBezTo>
                      <a:pt x="708107" y="1486659"/>
                      <a:pt x="703263" y="1490662"/>
                      <a:pt x="700088" y="1495425"/>
                    </a:cubicBezTo>
                    <a:cubicBezTo>
                      <a:pt x="701731" y="1508566"/>
                      <a:pt x="702270" y="1533126"/>
                      <a:pt x="709613" y="1547812"/>
                    </a:cubicBezTo>
                    <a:cubicBezTo>
                      <a:pt x="712173" y="1552932"/>
                      <a:pt x="715963" y="1557337"/>
                      <a:pt x="719138" y="1562100"/>
                    </a:cubicBezTo>
                    <a:cubicBezTo>
                      <a:pt x="716227" y="1570832"/>
                      <a:pt x="710380" y="1596729"/>
                      <a:pt x="700088" y="1604962"/>
                    </a:cubicBezTo>
                    <a:cubicBezTo>
                      <a:pt x="696168" y="1608098"/>
                      <a:pt x="690563" y="1608137"/>
                      <a:pt x="685800" y="1609725"/>
                    </a:cubicBezTo>
                    <a:cubicBezTo>
                      <a:pt x="667550" y="1597558"/>
                      <a:pt x="677237" y="1600200"/>
                      <a:pt x="657225" y="1600200"/>
                    </a:cubicBezTo>
                  </a:path>
                </a:pathLst>
              </a:custGeom>
              <a:noFill/>
              <a:ln w="76200" cap="flat" cmpd="sng" algn="ctr">
                <a:solidFill>
                  <a:srgbClr val="FFC000">
                    <a:alpha val="50000"/>
                  </a:srgbClr>
                </a:solidFill>
                <a:prstDash val="solid"/>
                <a:miter lim="800000"/>
              </a:ln>
              <a:effectLst/>
            </p:spPr>
            <p:txBody>
              <a:bodyPr rtlCol="0" anchor="ctr"/>
              <a:lstStyle/>
              <a:p>
                <a:pPr algn="ctr" defTabSz="914377">
                  <a:defRPr/>
                </a:pPr>
                <a:endParaRPr lang="en-US" kern="0">
                  <a:solidFill>
                    <a:srgbClr val="FF0000"/>
                  </a:solidFill>
                  <a:latin typeface="Calibri" panose="020F0502020204030204"/>
                </a:endParaRPr>
              </a:p>
            </p:txBody>
          </p:sp>
          <p:sp>
            <p:nvSpPr>
              <p:cNvPr id="30" name="5-Point Star 5">
                <a:extLst>
                  <a:ext uri="{FF2B5EF4-FFF2-40B4-BE49-F238E27FC236}">
                    <a16:creationId xmlns:a16="http://schemas.microsoft.com/office/drawing/2014/main" id="{9CEF46A5-E214-43EE-9BF0-907C0BC0FDEE}"/>
                  </a:ext>
                </a:extLst>
              </p:cNvPr>
              <p:cNvSpPr/>
              <p:nvPr/>
            </p:nvSpPr>
            <p:spPr>
              <a:xfrm>
                <a:off x="2418673" y="3254300"/>
                <a:ext cx="329333" cy="267775"/>
              </a:xfrm>
              <a:prstGeom prst="star5">
                <a:avLst/>
              </a:prstGeom>
              <a:solidFill>
                <a:srgbClr val="C00000">
                  <a:alpha val="80000"/>
                </a:srgbClr>
              </a:solidFill>
              <a:ln w="12700" cap="flat" cmpd="sng" algn="ctr">
                <a:solidFill>
                  <a:srgbClr val="4A66AC">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31" name="Freeform: Shape 30">
                <a:extLst>
                  <a:ext uri="{FF2B5EF4-FFF2-40B4-BE49-F238E27FC236}">
                    <a16:creationId xmlns:a16="http://schemas.microsoft.com/office/drawing/2014/main" id="{58297747-73F6-4095-89A5-A07693C8FF4F}"/>
                  </a:ext>
                </a:extLst>
              </p:cNvPr>
              <p:cNvSpPr/>
              <p:nvPr/>
            </p:nvSpPr>
            <p:spPr>
              <a:xfrm>
                <a:off x="1606397" y="2714008"/>
                <a:ext cx="122951" cy="58970"/>
              </a:xfrm>
              <a:custGeom>
                <a:avLst/>
                <a:gdLst>
                  <a:gd name="connsiteX0" fmla="*/ 104775 w 104775"/>
                  <a:gd name="connsiteY0" fmla="*/ 0 h 52387"/>
                  <a:gd name="connsiteX1" fmla="*/ 52388 w 104775"/>
                  <a:gd name="connsiteY1" fmla="*/ 9525 h 52387"/>
                  <a:gd name="connsiteX2" fmla="*/ 42863 w 104775"/>
                  <a:gd name="connsiteY2" fmla="*/ 38100 h 52387"/>
                  <a:gd name="connsiteX3" fmla="*/ 28575 w 104775"/>
                  <a:gd name="connsiteY3" fmla="*/ 42862 h 52387"/>
                  <a:gd name="connsiteX4" fmla="*/ 9525 w 104775"/>
                  <a:gd name="connsiteY4" fmla="*/ 47625 h 52387"/>
                  <a:gd name="connsiteX5" fmla="*/ 0 w 104775"/>
                  <a:gd name="connsiteY5" fmla="*/ 52387 h 5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2387">
                    <a:moveTo>
                      <a:pt x="104775" y="0"/>
                    </a:moveTo>
                    <a:cubicBezTo>
                      <a:pt x="87313" y="3175"/>
                      <a:pt x="67504" y="223"/>
                      <a:pt x="52388" y="9525"/>
                    </a:cubicBezTo>
                    <a:cubicBezTo>
                      <a:pt x="43837" y="14787"/>
                      <a:pt x="52388" y="34925"/>
                      <a:pt x="42863" y="38100"/>
                    </a:cubicBezTo>
                    <a:cubicBezTo>
                      <a:pt x="38100" y="39687"/>
                      <a:pt x="33402" y="41483"/>
                      <a:pt x="28575" y="42862"/>
                    </a:cubicBezTo>
                    <a:cubicBezTo>
                      <a:pt x="22281" y="44660"/>
                      <a:pt x="15735" y="45555"/>
                      <a:pt x="9525" y="47625"/>
                    </a:cubicBezTo>
                    <a:cubicBezTo>
                      <a:pt x="6157" y="48748"/>
                      <a:pt x="3175" y="50800"/>
                      <a:pt x="0" y="52387"/>
                    </a:cubicBezTo>
                  </a:path>
                </a:pathLst>
              </a:custGeom>
              <a:noFill/>
              <a:ln w="76200" cap="flat" cmpd="sng" algn="ctr">
                <a:solidFill>
                  <a:srgbClr val="FFC000">
                    <a:alpha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kern="0">
                  <a:solidFill>
                    <a:prstClr val="white"/>
                  </a:solidFill>
                  <a:latin typeface="Calibri" panose="020F0502020204030204"/>
                </a:endParaRPr>
              </a:p>
            </p:txBody>
          </p:sp>
          <p:sp>
            <p:nvSpPr>
              <p:cNvPr id="32" name="Freeform: Shape 31">
                <a:extLst>
                  <a:ext uri="{FF2B5EF4-FFF2-40B4-BE49-F238E27FC236}">
                    <a16:creationId xmlns:a16="http://schemas.microsoft.com/office/drawing/2014/main" id="{32C78003-C3B4-4A46-9A90-78D1B3E76635}"/>
                  </a:ext>
                </a:extLst>
              </p:cNvPr>
              <p:cNvSpPr/>
              <p:nvPr/>
            </p:nvSpPr>
            <p:spPr>
              <a:xfrm>
                <a:off x="1468057" y="2569262"/>
                <a:ext cx="234725" cy="487844"/>
              </a:xfrm>
              <a:custGeom>
                <a:avLst/>
                <a:gdLst>
                  <a:gd name="connsiteX0" fmla="*/ 200025 w 200025"/>
                  <a:gd name="connsiteY0" fmla="*/ 433388 h 433388"/>
                  <a:gd name="connsiteX1" fmla="*/ 185737 w 200025"/>
                  <a:gd name="connsiteY1" fmla="*/ 357188 h 433388"/>
                  <a:gd name="connsiteX2" fmla="*/ 180975 w 200025"/>
                  <a:gd name="connsiteY2" fmla="*/ 300038 h 433388"/>
                  <a:gd name="connsiteX3" fmla="*/ 157162 w 200025"/>
                  <a:gd name="connsiteY3" fmla="*/ 257175 h 433388"/>
                  <a:gd name="connsiteX4" fmla="*/ 138112 w 200025"/>
                  <a:gd name="connsiteY4" fmla="*/ 228600 h 433388"/>
                  <a:gd name="connsiteX5" fmla="*/ 133350 w 200025"/>
                  <a:gd name="connsiteY5" fmla="*/ 185738 h 433388"/>
                  <a:gd name="connsiteX6" fmla="*/ 123825 w 200025"/>
                  <a:gd name="connsiteY6" fmla="*/ 171450 h 433388"/>
                  <a:gd name="connsiteX7" fmla="*/ 109537 w 200025"/>
                  <a:gd name="connsiteY7" fmla="*/ 142875 h 433388"/>
                  <a:gd name="connsiteX8" fmla="*/ 85725 w 200025"/>
                  <a:gd name="connsiteY8" fmla="*/ 100013 h 433388"/>
                  <a:gd name="connsiteX9" fmla="*/ 76200 w 200025"/>
                  <a:gd name="connsiteY9" fmla="*/ 85725 h 433388"/>
                  <a:gd name="connsiteX10" fmla="*/ 61912 w 200025"/>
                  <a:gd name="connsiteY10" fmla="*/ 80963 h 433388"/>
                  <a:gd name="connsiteX11" fmla="*/ 28575 w 200025"/>
                  <a:gd name="connsiteY11" fmla="*/ 42863 h 433388"/>
                  <a:gd name="connsiteX12" fmla="*/ 19050 w 200025"/>
                  <a:gd name="connsiteY12" fmla="*/ 28575 h 433388"/>
                  <a:gd name="connsiteX13" fmla="*/ 4762 w 200025"/>
                  <a:gd name="connsiteY13" fmla="*/ 14288 h 433388"/>
                  <a:gd name="connsiteX14" fmla="*/ 0 w 200025"/>
                  <a:gd name="connsiteY14" fmla="*/ 0 h 43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0025" h="433388">
                    <a:moveTo>
                      <a:pt x="200025" y="433388"/>
                    </a:moveTo>
                    <a:cubicBezTo>
                      <a:pt x="192521" y="399620"/>
                      <a:pt x="189152" y="389634"/>
                      <a:pt x="185737" y="357188"/>
                    </a:cubicBezTo>
                    <a:cubicBezTo>
                      <a:pt x="183736" y="338177"/>
                      <a:pt x="184118" y="318894"/>
                      <a:pt x="180975" y="300038"/>
                    </a:cubicBezTo>
                    <a:cubicBezTo>
                      <a:pt x="174805" y="263016"/>
                      <a:pt x="174870" y="279942"/>
                      <a:pt x="157162" y="257175"/>
                    </a:cubicBezTo>
                    <a:cubicBezTo>
                      <a:pt x="150134" y="248139"/>
                      <a:pt x="138112" y="228600"/>
                      <a:pt x="138112" y="228600"/>
                    </a:cubicBezTo>
                    <a:cubicBezTo>
                      <a:pt x="136525" y="214313"/>
                      <a:pt x="136836" y="199684"/>
                      <a:pt x="133350" y="185738"/>
                    </a:cubicBezTo>
                    <a:cubicBezTo>
                      <a:pt x="131962" y="180185"/>
                      <a:pt x="126385" y="176570"/>
                      <a:pt x="123825" y="171450"/>
                    </a:cubicBezTo>
                    <a:cubicBezTo>
                      <a:pt x="104106" y="132014"/>
                      <a:pt x="136835" y="183824"/>
                      <a:pt x="109537" y="142875"/>
                    </a:cubicBezTo>
                    <a:cubicBezTo>
                      <a:pt x="101155" y="117727"/>
                      <a:pt x="107560" y="132766"/>
                      <a:pt x="85725" y="100013"/>
                    </a:cubicBezTo>
                    <a:cubicBezTo>
                      <a:pt x="82550" y="95250"/>
                      <a:pt x="81630" y="87535"/>
                      <a:pt x="76200" y="85725"/>
                    </a:cubicBezTo>
                    <a:lnTo>
                      <a:pt x="61912" y="80963"/>
                    </a:lnTo>
                    <a:cubicBezTo>
                      <a:pt x="39687" y="47626"/>
                      <a:pt x="52387" y="58738"/>
                      <a:pt x="28575" y="42863"/>
                    </a:cubicBezTo>
                    <a:cubicBezTo>
                      <a:pt x="25400" y="38100"/>
                      <a:pt x="22714" y="32972"/>
                      <a:pt x="19050" y="28575"/>
                    </a:cubicBezTo>
                    <a:cubicBezTo>
                      <a:pt x="14738" y="23401"/>
                      <a:pt x="8498" y="19892"/>
                      <a:pt x="4762" y="14288"/>
                    </a:cubicBezTo>
                    <a:cubicBezTo>
                      <a:pt x="1977" y="10111"/>
                      <a:pt x="0" y="0"/>
                      <a:pt x="0" y="0"/>
                    </a:cubicBezTo>
                  </a:path>
                </a:pathLst>
              </a:custGeom>
              <a:noFill/>
              <a:ln w="76200" cap="flat" cmpd="sng" algn="ctr">
                <a:solidFill>
                  <a:srgbClr val="FFC000">
                    <a:alpha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kern="0">
                  <a:solidFill>
                    <a:prstClr val="white"/>
                  </a:solidFill>
                  <a:latin typeface="Calibri" panose="020F0502020204030204"/>
                </a:endParaRPr>
              </a:p>
            </p:txBody>
          </p:sp>
          <p:sp>
            <p:nvSpPr>
              <p:cNvPr id="33" name="Freeform: Shape 32">
                <a:extLst>
                  <a:ext uri="{FF2B5EF4-FFF2-40B4-BE49-F238E27FC236}">
                    <a16:creationId xmlns:a16="http://schemas.microsoft.com/office/drawing/2014/main" id="{AEDB327A-C5AC-4137-9F31-B6AAB24B95DB}"/>
                  </a:ext>
                </a:extLst>
              </p:cNvPr>
              <p:cNvSpPr/>
              <p:nvPr/>
            </p:nvSpPr>
            <p:spPr>
              <a:xfrm>
                <a:off x="1360495" y="3142882"/>
                <a:ext cx="391208" cy="128662"/>
              </a:xfrm>
              <a:custGeom>
                <a:avLst/>
                <a:gdLst>
                  <a:gd name="connsiteX0" fmla="*/ 333375 w 333375"/>
                  <a:gd name="connsiteY0" fmla="*/ 114300 h 114300"/>
                  <a:gd name="connsiteX1" fmla="*/ 309563 w 333375"/>
                  <a:gd name="connsiteY1" fmla="*/ 109537 h 114300"/>
                  <a:gd name="connsiteX2" fmla="*/ 295275 w 333375"/>
                  <a:gd name="connsiteY2" fmla="*/ 104775 h 114300"/>
                  <a:gd name="connsiteX3" fmla="*/ 242888 w 333375"/>
                  <a:gd name="connsiteY3" fmla="*/ 100012 h 114300"/>
                  <a:gd name="connsiteX4" fmla="*/ 214313 w 333375"/>
                  <a:gd name="connsiteY4" fmla="*/ 90487 h 114300"/>
                  <a:gd name="connsiteX5" fmla="*/ 180975 w 333375"/>
                  <a:gd name="connsiteY5" fmla="*/ 80962 h 114300"/>
                  <a:gd name="connsiteX6" fmla="*/ 152400 w 333375"/>
                  <a:gd name="connsiteY6" fmla="*/ 66675 h 114300"/>
                  <a:gd name="connsiteX7" fmla="*/ 109538 w 333375"/>
                  <a:gd name="connsiteY7" fmla="*/ 52387 h 114300"/>
                  <a:gd name="connsiteX8" fmla="*/ 80963 w 333375"/>
                  <a:gd name="connsiteY8" fmla="*/ 42862 h 114300"/>
                  <a:gd name="connsiteX9" fmla="*/ 57150 w 333375"/>
                  <a:gd name="connsiteY9" fmla="*/ 23812 h 114300"/>
                  <a:gd name="connsiteX10" fmla="*/ 38100 w 333375"/>
                  <a:gd name="connsiteY10" fmla="*/ 9525 h 114300"/>
                  <a:gd name="connsiteX11" fmla="*/ 23813 w 333375"/>
                  <a:gd name="connsiteY11" fmla="*/ 0 h 114300"/>
                  <a:gd name="connsiteX12" fmla="*/ 0 w 333375"/>
                  <a:gd name="connsiteY12" fmla="*/ 4762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3375" h="114300">
                    <a:moveTo>
                      <a:pt x="333375" y="114300"/>
                    </a:moveTo>
                    <a:cubicBezTo>
                      <a:pt x="325438" y="112712"/>
                      <a:pt x="317416" y="111500"/>
                      <a:pt x="309563" y="109537"/>
                    </a:cubicBezTo>
                    <a:cubicBezTo>
                      <a:pt x="304693" y="108319"/>
                      <a:pt x="300245" y="105485"/>
                      <a:pt x="295275" y="104775"/>
                    </a:cubicBezTo>
                    <a:cubicBezTo>
                      <a:pt x="277917" y="102295"/>
                      <a:pt x="260350" y="101600"/>
                      <a:pt x="242888" y="100012"/>
                    </a:cubicBezTo>
                    <a:cubicBezTo>
                      <a:pt x="233363" y="96837"/>
                      <a:pt x="224054" y="92922"/>
                      <a:pt x="214313" y="90487"/>
                    </a:cubicBezTo>
                    <a:cubicBezTo>
                      <a:pt x="208205" y="88960"/>
                      <a:pt x="187810" y="84380"/>
                      <a:pt x="180975" y="80962"/>
                    </a:cubicBezTo>
                    <a:cubicBezTo>
                      <a:pt x="144053" y="62501"/>
                      <a:pt x="188307" y="78642"/>
                      <a:pt x="152400" y="66675"/>
                    </a:cubicBezTo>
                    <a:cubicBezTo>
                      <a:pt x="126022" y="49089"/>
                      <a:pt x="150602" y="62653"/>
                      <a:pt x="109538" y="52387"/>
                    </a:cubicBezTo>
                    <a:cubicBezTo>
                      <a:pt x="99798" y="49952"/>
                      <a:pt x="80963" y="42862"/>
                      <a:pt x="80963" y="42862"/>
                    </a:cubicBezTo>
                    <a:cubicBezTo>
                      <a:pt x="62889" y="15753"/>
                      <a:pt x="81923" y="37968"/>
                      <a:pt x="57150" y="23812"/>
                    </a:cubicBezTo>
                    <a:cubicBezTo>
                      <a:pt x="50258" y="19874"/>
                      <a:pt x="44559" y="14139"/>
                      <a:pt x="38100" y="9525"/>
                    </a:cubicBezTo>
                    <a:cubicBezTo>
                      <a:pt x="33442" y="6198"/>
                      <a:pt x="28575" y="3175"/>
                      <a:pt x="23813" y="0"/>
                    </a:cubicBezTo>
                    <a:cubicBezTo>
                      <a:pt x="6513" y="5766"/>
                      <a:pt x="14545" y="4762"/>
                      <a:pt x="0" y="4762"/>
                    </a:cubicBezTo>
                  </a:path>
                </a:pathLst>
              </a:custGeom>
              <a:noFill/>
              <a:ln w="76200" cap="flat" cmpd="sng" algn="ctr">
                <a:solidFill>
                  <a:srgbClr val="FFC000">
                    <a:alpha val="2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kern="0">
                  <a:solidFill>
                    <a:prstClr val="white"/>
                  </a:solidFill>
                  <a:latin typeface="Calibri" panose="020F0502020204030204"/>
                </a:endParaRPr>
              </a:p>
            </p:txBody>
          </p:sp>
          <p:cxnSp>
            <p:nvCxnSpPr>
              <p:cNvPr id="34" name="Straight Arrow Connector 33">
                <a:extLst>
                  <a:ext uri="{FF2B5EF4-FFF2-40B4-BE49-F238E27FC236}">
                    <a16:creationId xmlns:a16="http://schemas.microsoft.com/office/drawing/2014/main" id="{C8613908-EDF5-4FF9-966B-E12C21B62011}"/>
                  </a:ext>
                </a:extLst>
              </p:cNvPr>
              <p:cNvCxnSpPr/>
              <p:nvPr/>
            </p:nvCxnSpPr>
            <p:spPr>
              <a:xfrm>
                <a:off x="1360495" y="1650064"/>
                <a:ext cx="391208" cy="218655"/>
              </a:xfrm>
              <a:prstGeom prst="straightConnector1">
                <a:avLst/>
              </a:prstGeom>
              <a:noFill/>
              <a:ln w="12700" cap="flat" cmpd="sng" algn="ctr">
                <a:solidFill>
                  <a:sysClr val="window" lastClr="FFFFFF"/>
                </a:solidFill>
                <a:prstDash val="solid"/>
                <a:miter lim="800000"/>
                <a:tailEnd type="triangle"/>
              </a:ln>
              <a:effectLst/>
            </p:spPr>
          </p:cxnSp>
        </p:grpSp>
        <p:cxnSp>
          <p:nvCxnSpPr>
            <p:cNvPr id="21" name="Straight Connector 20">
              <a:extLst>
                <a:ext uri="{FF2B5EF4-FFF2-40B4-BE49-F238E27FC236}">
                  <a16:creationId xmlns:a16="http://schemas.microsoft.com/office/drawing/2014/main" id="{37F73F95-87E9-429B-B476-044924746A38}"/>
                </a:ext>
              </a:extLst>
            </p:cNvPr>
            <p:cNvCxnSpPr/>
            <p:nvPr/>
          </p:nvCxnSpPr>
          <p:spPr>
            <a:xfrm>
              <a:off x="6350841" y="5894691"/>
              <a:ext cx="550220" cy="0"/>
            </a:xfrm>
            <a:prstGeom prst="line">
              <a:avLst/>
            </a:prstGeom>
            <a:noFill/>
            <a:ln w="76200" cap="flat" cmpd="sng" algn="ctr">
              <a:solidFill>
                <a:srgbClr val="FFC000">
                  <a:alpha val="65000"/>
                </a:srgbClr>
              </a:solidFill>
              <a:prstDash val="solid"/>
              <a:miter lim="800000"/>
            </a:ln>
            <a:effectLst/>
          </p:spPr>
        </p:cxnSp>
        <p:sp>
          <p:nvSpPr>
            <p:cNvPr id="22" name="5-Point Star 7">
              <a:extLst>
                <a:ext uri="{FF2B5EF4-FFF2-40B4-BE49-F238E27FC236}">
                  <a16:creationId xmlns:a16="http://schemas.microsoft.com/office/drawing/2014/main" id="{494610CE-F6B4-4CDE-9D3C-389999AEC9CE}"/>
                </a:ext>
              </a:extLst>
            </p:cNvPr>
            <p:cNvSpPr/>
            <p:nvPr/>
          </p:nvSpPr>
          <p:spPr>
            <a:xfrm>
              <a:off x="6468649" y="6283745"/>
              <a:ext cx="412011" cy="315717"/>
            </a:xfrm>
            <a:prstGeom prst="star5">
              <a:avLst/>
            </a:prstGeom>
            <a:solidFill>
              <a:srgbClr val="C00000">
                <a:alpha val="80000"/>
              </a:srgbClr>
            </a:solidFill>
            <a:ln w="12700" cap="flat" cmpd="sng" algn="ctr">
              <a:solidFill>
                <a:srgbClr val="4A66AC">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grpSp>
    </p:spTree>
    <p:extLst>
      <p:ext uri="{BB962C8B-B14F-4D97-AF65-F5344CB8AC3E}">
        <p14:creationId xmlns:p14="http://schemas.microsoft.com/office/powerpoint/2010/main" val="38335926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814C078-1886-4C71-BDBD-53B054048243}"/>
              </a:ext>
            </a:extLst>
          </p:cNvPr>
          <p:cNvSpPr>
            <a:spLocks noGrp="1"/>
          </p:cNvSpPr>
          <p:nvPr>
            <p:ph idx="1"/>
          </p:nvPr>
        </p:nvSpPr>
        <p:spPr>
          <a:xfrm>
            <a:off x="500975" y="369652"/>
            <a:ext cx="8142052" cy="6118699"/>
          </a:xfrm>
          <a:solidFill>
            <a:schemeClr val="bg1">
              <a:alpha val="90000"/>
            </a:schemeClr>
          </a:solidFill>
          <a:ln w="127000" cap="sq" cmpd="thinThick">
            <a:solidFill>
              <a:schemeClr val="bg1"/>
            </a:solidFill>
            <a:miter lim="800000"/>
            <a:extLst>
              <a:ext uri="{C807C97D-BFC1-408E-A445-0C87EB9F89A2}">
                <ask:lineSketchStyleProps xmlns:ask="http://schemas.microsoft.com/office/drawing/2018/sketchyshapes" sd="1219033472">
                  <a:custGeom>
                    <a:avLst/>
                    <a:gdLst>
                      <a:gd name="connsiteX0" fmla="*/ 0 w 10515600"/>
                      <a:gd name="connsiteY0" fmla="*/ 0 h 4351338"/>
                      <a:gd name="connsiteX1" fmla="*/ 10515600 w 10515600"/>
                      <a:gd name="connsiteY1" fmla="*/ 0 h 4351338"/>
                      <a:gd name="connsiteX2" fmla="*/ 10515600 w 10515600"/>
                      <a:gd name="connsiteY2" fmla="*/ 4351338 h 4351338"/>
                      <a:gd name="connsiteX3" fmla="*/ 0 w 10515600"/>
                      <a:gd name="connsiteY3" fmla="*/ 4351338 h 4351338"/>
                      <a:gd name="connsiteX4" fmla="*/ 0 w 10515600"/>
                      <a:gd name="connsiteY4" fmla="*/ 0 h 435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4351338" fill="none" extrusionOk="0">
                        <a:moveTo>
                          <a:pt x="0" y="0"/>
                        </a:moveTo>
                        <a:cubicBezTo>
                          <a:pt x="1336723" y="-49533"/>
                          <a:pt x="5786221" y="-14809"/>
                          <a:pt x="10515600" y="0"/>
                        </a:cubicBezTo>
                        <a:cubicBezTo>
                          <a:pt x="10603239" y="1193899"/>
                          <a:pt x="10442921" y="2912271"/>
                          <a:pt x="10515600" y="4351338"/>
                        </a:cubicBezTo>
                        <a:cubicBezTo>
                          <a:pt x="5888664" y="4303107"/>
                          <a:pt x="3324145" y="4435793"/>
                          <a:pt x="0" y="4351338"/>
                        </a:cubicBezTo>
                        <a:cubicBezTo>
                          <a:pt x="-38581" y="3871614"/>
                          <a:pt x="63341" y="1879497"/>
                          <a:pt x="0" y="0"/>
                        </a:cubicBezTo>
                        <a:close/>
                      </a:path>
                      <a:path w="10515600" h="4351338" stroke="0" extrusionOk="0">
                        <a:moveTo>
                          <a:pt x="0" y="0"/>
                        </a:moveTo>
                        <a:cubicBezTo>
                          <a:pt x="2385074" y="118645"/>
                          <a:pt x="7736396" y="116012"/>
                          <a:pt x="10515600" y="0"/>
                        </a:cubicBezTo>
                        <a:cubicBezTo>
                          <a:pt x="10382718" y="807182"/>
                          <a:pt x="10600551" y="2193140"/>
                          <a:pt x="10515600" y="4351338"/>
                        </a:cubicBezTo>
                        <a:cubicBezTo>
                          <a:pt x="8570514" y="4485938"/>
                          <a:pt x="4733866" y="4194142"/>
                          <a:pt x="0" y="4351338"/>
                        </a:cubicBezTo>
                        <a:cubicBezTo>
                          <a:pt x="-20187" y="2435032"/>
                          <a:pt x="-152480" y="1352640"/>
                          <a:pt x="0" y="0"/>
                        </a:cubicBezTo>
                        <a:close/>
                      </a:path>
                    </a:pathLst>
                  </a:custGeom>
                  <ask:type>
                    <ask:lineSketchNone/>
                  </ask:type>
                </ask:lineSketchStyleProps>
              </a:ext>
            </a:extLst>
          </a:ln>
        </p:spPr>
        <p:txBody>
          <a:bodyPr>
            <a:normAutofit/>
          </a:bodyPr>
          <a:lstStyle/>
          <a:p>
            <a:pPr marL="0" indent="0">
              <a:spcAft>
                <a:spcPts val="1200"/>
              </a:spcAft>
              <a:buNone/>
            </a:pPr>
            <a:r>
              <a:rPr lang="en-US" sz="4400" dirty="0"/>
              <a:t>Methods: Juvenile abundance </a:t>
            </a:r>
            <a:endParaRPr lang="en-US" sz="4400" b="1" dirty="0"/>
          </a:p>
          <a:p>
            <a:pPr marL="0" indent="0">
              <a:buNone/>
            </a:pPr>
            <a:r>
              <a:rPr lang="en-US" sz="2400" b="1" dirty="0"/>
              <a:t>Data</a:t>
            </a:r>
          </a:p>
          <a:p>
            <a:r>
              <a:rPr lang="en-US" sz="2400" dirty="0"/>
              <a:t>Daily catch </a:t>
            </a:r>
          </a:p>
          <a:p>
            <a:pPr>
              <a:spcAft>
                <a:spcPts val="600"/>
              </a:spcAft>
            </a:pPr>
            <a:r>
              <a:rPr lang="en-US" sz="2400" dirty="0"/>
              <a:t>Mark-recapture efficiency trials</a:t>
            </a:r>
          </a:p>
          <a:p>
            <a:pPr marL="0" indent="0">
              <a:buNone/>
            </a:pPr>
            <a:r>
              <a:rPr lang="en-US" sz="2400" b="1" dirty="0"/>
              <a:t>Model</a:t>
            </a:r>
          </a:p>
          <a:p>
            <a:r>
              <a:rPr lang="en-US" sz="2400" dirty="0"/>
              <a:t>Daily time scale</a:t>
            </a:r>
          </a:p>
          <a:p>
            <a:r>
              <a:rPr lang="en-US" sz="2400" dirty="0"/>
              <a:t># of emigrants a times series (AR1)</a:t>
            </a:r>
          </a:p>
          <a:p>
            <a:r>
              <a:rPr lang="en-US" sz="2400" dirty="0"/>
              <a:t>Capture efficiency a function of discharge, </a:t>
            </a:r>
            <a:r>
              <a:rPr lang="en-US" sz="2400" dirty="0" err="1"/>
              <a:t>lifestage</a:t>
            </a:r>
            <a:r>
              <a:rPr lang="en-US" sz="2400" dirty="0"/>
              <a:t>, and position</a:t>
            </a:r>
          </a:p>
          <a:p>
            <a:pPr>
              <a:spcAft>
                <a:spcPts val="600"/>
              </a:spcAft>
            </a:pPr>
            <a:r>
              <a:rPr lang="en-US" sz="2400" dirty="0"/>
              <a:t>Observed with negative binomial error</a:t>
            </a:r>
          </a:p>
          <a:p>
            <a:pPr marL="0" indent="0">
              <a:buNone/>
            </a:pPr>
            <a:r>
              <a:rPr lang="en-US" sz="2400" b="1" dirty="0"/>
              <a:t>Summed to get total emigrants</a:t>
            </a:r>
          </a:p>
        </p:txBody>
      </p:sp>
    </p:spTree>
    <p:extLst>
      <p:ext uri="{BB962C8B-B14F-4D97-AF65-F5344CB8AC3E}">
        <p14:creationId xmlns:p14="http://schemas.microsoft.com/office/powerpoint/2010/main" val="711144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9" end="9"/>
                                            </p:txEl>
                                          </p:spTgt>
                                        </p:tgtEl>
                                        <p:attrNameLst>
                                          <p:attrName>style.visibility</p:attrName>
                                        </p:attrNameLst>
                                      </p:cBhvr>
                                      <p:to>
                                        <p:strVal val="visible"/>
                                      </p:to>
                                    </p:set>
                                    <p:animEffect transition="in" filter="fade">
                                      <p:cBhvr>
                                        <p:cTn id="2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E78E55-925E-438D-BF2D-5DDC07BC57E9}"/>
              </a:ext>
            </a:extLst>
          </p:cNvPr>
          <p:cNvSpPr/>
          <p:nvPr/>
        </p:nvSpPr>
        <p:spPr>
          <a:xfrm>
            <a:off x="2" y="0"/>
            <a:ext cx="3112851" cy="6858000"/>
          </a:xfrm>
          <a:prstGeom prst="rect">
            <a:avLst/>
          </a:prstGeom>
          <a:solidFill>
            <a:srgbClr val="534E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prstClr val="white"/>
              </a:solidFill>
              <a:latin typeface="Calibri" panose="020F0502020204030204"/>
            </a:endParaRPr>
          </a:p>
        </p:txBody>
      </p:sp>
      <p:sp>
        <p:nvSpPr>
          <p:cNvPr id="2" name="Title 1">
            <a:extLst>
              <a:ext uri="{FF2B5EF4-FFF2-40B4-BE49-F238E27FC236}">
                <a16:creationId xmlns:a16="http://schemas.microsoft.com/office/drawing/2014/main" id="{9D009897-F2F9-49A9-8015-31E9283C4F8B}"/>
              </a:ext>
            </a:extLst>
          </p:cNvPr>
          <p:cNvSpPr>
            <a:spLocks noGrp="1"/>
          </p:cNvSpPr>
          <p:nvPr>
            <p:ph type="title"/>
          </p:nvPr>
        </p:nvSpPr>
        <p:spPr>
          <a:xfrm>
            <a:off x="294937" y="468274"/>
            <a:ext cx="2522980" cy="1607060"/>
          </a:xfrm>
          <a:noFill/>
          <a:ln w="19050">
            <a:solidFill>
              <a:schemeClr val="tx1"/>
            </a:solidFill>
          </a:ln>
        </p:spPr>
        <p:txBody>
          <a:bodyPr vert="horz" wrap="square" lIns="91440" tIns="45720" rIns="91440" bIns="45720" rtlCol="0" anchor="ctr">
            <a:normAutofit/>
          </a:bodyPr>
          <a:lstStyle/>
          <a:p>
            <a:pPr algn="ctr"/>
            <a:r>
              <a:rPr lang="en-US" sz="3200" dirty="0"/>
              <a:t>Average daily emigrants</a:t>
            </a:r>
          </a:p>
        </p:txBody>
      </p:sp>
      <p:sp>
        <p:nvSpPr>
          <p:cNvPr id="24" name="Content Placeholder 23">
            <a:extLst>
              <a:ext uri="{FF2B5EF4-FFF2-40B4-BE49-F238E27FC236}">
                <a16:creationId xmlns:a16="http://schemas.microsoft.com/office/drawing/2014/main" id="{9D0F526B-1E6A-4383-B627-F18B6A6379BD}"/>
              </a:ext>
            </a:extLst>
          </p:cNvPr>
          <p:cNvSpPr>
            <a:spLocks noGrp="1"/>
          </p:cNvSpPr>
          <p:nvPr>
            <p:ph idx="1"/>
          </p:nvPr>
        </p:nvSpPr>
        <p:spPr>
          <a:xfrm>
            <a:off x="4" y="2444771"/>
            <a:ext cx="3112851" cy="3415623"/>
          </a:xfrm>
        </p:spPr>
        <p:txBody>
          <a:bodyPr>
            <a:normAutofit/>
          </a:bodyPr>
          <a:lstStyle/>
          <a:p>
            <a:endParaRPr lang="en-US" sz="1700" dirty="0"/>
          </a:p>
        </p:txBody>
      </p:sp>
      <p:pic>
        <p:nvPicPr>
          <p:cNvPr id="6" name="Picture 5">
            <a:extLst>
              <a:ext uri="{FF2B5EF4-FFF2-40B4-BE49-F238E27FC236}">
                <a16:creationId xmlns:a16="http://schemas.microsoft.com/office/drawing/2014/main" id="{6EE669DB-F76D-45DF-965F-35388A2CCA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6392" y="758956"/>
            <a:ext cx="6007608" cy="5340095"/>
          </a:xfrm>
          <a:prstGeom prst="rect">
            <a:avLst/>
          </a:prstGeom>
        </p:spPr>
      </p:pic>
    </p:spTree>
    <p:extLst>
      <p:ext uri="{BB962C8B-B14F-4D97-AF65-F5344CB8AC3E}">
        <p14:creationId xmlns:p14="http://schemas.microsoft.com/office/powerpoint/2010/main" val="536789932"/>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E78E55-925E-438D-BF2D-5DDC07BC57E9}"/>
              </a:ext>
            </a:extLst>
          </p:cNvPr>
          <p:cNvSpPr/>
          <p:nvPr/>
        </p:nvSpPr>
        <p:spPr>
          <a:xfrm>
            <a:off x="2" y="0"/>
            <a:ext cx="3112851" cy="6858000"/>
          </a:xfrm>
          <a:prstGeom prst="rect">
            <a:avLst/>
          </a:prstGeom>
          <a:solidFill>
            <a:srgbClr val="534E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defRPr/>
            </a:pPr>
            <a:endParaRPr lang="en-US" dirty="0">
              <a:solidFill>
                <a:prstClr val="white"/>
              </a:solidFill>
              <a:latin typeface="Calibri" panose="020F0502020204030204"/>
            </a:endParaRPr>
          </a:p>
        </p:txBody>
      </p:sp>
      <p:sp>
        <p:nvSpPr>
          <p:cNvPr id="2" name="Title 1">
            <a:extLst>
              <a:ext uri="{FF2B5EF4-FFF2-40B4-BE49-F238E27FC236}">
                <a16:creationId xmlns:a16="http://schemas.microsoft.com/office/drawing/2014/main" id="{9D009897-F2F9-49A9-8015-31E9283C4F8B}"/>
              </a:ext>
            </a:extLst>
          </p:cNvPr>
          <p:cNvSpPr>
            <a:spLocks noGrp="1"/>
          </p:cNvSpPr>
          <p:nvPr>
            <p:ph type="title"/>
          </p:nvPr>
        </p:nvSpPr>
        <p:spPr>
          <a:xfrm>
            <a:off x="294937" y="468274"/>
            <a:ext cx="2522980" cy="1607060"/>
          </a:xfrm>
          <a:noFill/>
          <a:ln w="19050">
            <a:solidFill>
              <a:schemeClr val="tx1"/>
            </a:solidFill>
          </a:ln>
        </p:spPr>
        <p:txBody>
          <a:bodyPr vert="horz" wrap="square" lIns="91440" tIns="45720" rIns="91440" bIns="45720" rtlCol="0" anchor="ctr">
            <a:normAutofit/>
          </a:bodyPr>
          <a:lstStyle/>
          <a:p>
            <a:pPr algn="ctr"/>
            <a:r>
              <a:rPr lang="en-US" sz="3200" dirty="0"/>
              <a:t>Average daily emigrants</a:t>
            </a:r>
          </a:p>
        </p:txBody>
      </p:sp>
      <p:sp>
        <p:nvSpPr>
          <p:cNvPr id="24" name="Content Placeholder 23">
            <a:extLst>
              <a:ext uri="{FF2B5EF4-FFF2-40B4-BE49-F238E27FC236}">
                <a16:creationId xmlns:a16="http://schemas.microsoft.com/office/drawing/2014/main" id="{9D0F526B-1E6A-4383-B627-F18B6A6379BD}"/>
              </a:ext>
            </a:extLst>
          </p:cNvPr>
          <p:cNvSpPr>
            <a:spLocks noGrp="1"/>
          </p:cNvSpPr>
          <p:nvPr>
            <p:ph idx="1"/>
          </p:nvPr>
        </p:nvSpPr>
        <p:spPr>
          <a:xfrm>
            <a:off x="4" y="2444771"/>
            <a:ext cx="3112851" cy="3415623"/>
          </a:xfrm>
        </p:spPr>
        <p:txBody>
          <a:bodyPr>
            <a:normAutofit/>
          </a:bodyPr>
          <a:lstStyle/>
          <a:p>
            <a:r>
              <a:rPr lang="en-US" sz="2400" dirty="0"/>
              <a:t>4 life histories</a:t>
            </a:r>
          </a:p>
          <a:p>
            <a:r>
              <a:rPr lang="en-US" sz="2400" dirty="0"/>
              <a:t>Delineated based on modes in time series</a:t>
            </a:r>
          </a:p>
          <a:p>
            <a:r>
              <a:rPr lang="en-US" sz="2400" dirty="0"/>
              <a:t>Summed across days to get total per year</a:t>
            </a:r>
          </a:p>
          <a:p>
            <a:endParaRPr lang="en-US" sz="1700" dirty="0"/>
          </a:p>
        </p:txBody>
      </p:sp>
      <p:pic>
        <p:nvPicPr>
          <p:cNvPr id="6" name="Picture 5">
            <a:extLst>
              <a:ext uri="{FF2B5EF4-FFF2-40B4-BE49-F238E27FC236}">
                <a16:creationId xmlns:a16="http://schemas.microsoft.com/office/drawing/2014/main" id="{53622D21-F48E-4ECE-B588-FC322BEC4A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6392" y="758952"/>
            <a:ext cx="6007608" cy="5340096"/>
          </a:xfrm>
          <a:prstGeom prst="rect">
            <a:avLst/>
          </a:prstGeom>
        </p:spPr>
      </p:pic>
    </p:spTree>
    <p:extLst>
      <p:ext uri="{BB962C8B-B14F-4D97-AF65-F5344CB8AC3E}">
        <p14:creationId xmlns:p14="http://schemas.microsoft.com/office/powerpoint/2010/main" val="1947444369"/>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3E78E55-925E-438D-BF2D-5DDC07BC57E9}"/>
              </a:ext>
            </a:extLst>
          </p:cNvPr>
          <p:cNvSpPr/>
          <p:nvPr/>
        </p:nvSpPr>
        <p:spPr>
          <a:xfrm>
            <a:off x="2" y="0"/>
            <a:ext cx="3112851" cy="6858000"/>
          </a:xfrm>
          <a:prstGeom prst="rect">
            <a:avLst/>
          </a:prstGeom>
          <a:solidFill>
            <a:srgbClr val="534E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dirty="0">
              <a:solidFill>
                <a:prstClr val="white"/>
              </a:solidFill>
              <a:latin typeface="Calibri" panose="020F0502020204030204"/>
            </a:endParaRPr>
          </a:p>
        </p:txBody>
      </p:sp>
      <p:sp>
        <p:nvSpPr>
          <p:cNvPr id="2" name="Title 1">
            <a:extLst>
              <a:ext uri="{FF2B5EF4-FFF2-40B4-BE49-F238E27FC236}">
                <a16:creationId xmlns:a16="http://schemas.microsoft.com/office/drawing/2014/main" id="{9D009897-F2F9-49A9-8015-31E9283C4F8B}"/>
              </a:ext>
            </a:extLst>
          </p:cNvPr>
          <p:cNvSpPr>
            <a:spLocks noGrp="1"/>
          </p:cNvSpPr>
          <p:nvPr>
            <p:ph type="title"/>
          </p:nvPr>
        </p:nvSpPr>
        <p:spPr>
          <a:xfrm>
            <a:off x="294937" y="468274"/>
            <a:ext cx="2522980" cy="1607060"/>
          </a:xfrm>
          <a:noFill/>
          <a:ln w="19050">
            <a:solidFill>
              <a:schemeClr val="tx1"/>
            </a:solidFill>
          </a:ln>
        </p:spPr>
        <p:txBody>
          <a:bodyPr vert="horz" wrap="square" lIns="91440" tIns="45720" rIns="91440" bIns="45720" rtlCol="0" anchor="ctr">
            <a:normAutofit/>
          </a:bodyPr>
          <a:lstStyle/>
          <a:p>
            <a:pPr algn="ctr"/>
            <a:r>
              <a:rPr lang="en-US" sz="3200" dirty="0"/>
              <a:t>Average daily emigrants</a:t>
            </a:r>
          </a:p>
        </p:txBody>
      </p:sp>
      <p:sp>
        <p:nvSpPr>
          <p:cNvPr id="24" name="Content Placeholder 23">
            <a:extLst>
              <a:ext uri="{FF2B5EF4-FFF2-40B4-BE49-F238E27FC236}">
                <a16:creationId xmlns:a16="http://schemas.microsoft.com/office/drawing/2014/main" id="{9D0F526B-1E6A-4383-B627-F18B6A6379BD}"/>
              </a:ext>
            </a:extLst>
          </p:cNvPr>
          <p:cNvSpPr>
            <a:spLocks noGrp="1"/>
          </p:cNvSpPr>
          <p:nvPr>
            <p:ph idx="1"/>
          </p:nvPr>
        </p:nvSpPr>
        <p:spPr>
          <a:xfrm>
            <a:off x="4" y="2444771"/>
            <a:ext cx="3112851" cy="3415623"/>
          </a:xfrm>
        </p:spPr>
        <p:txBody>
          <a:bodyPr>
            <a:normAutofit/>
          </a:bodyPr>
          <a:lstStyle/>
          <a:p>
            <a:r>
              <a:rPr lang="en-US" sz="2400" dirty="0"/>
              <a:t>4 life histories</a:t>
            </a:r>
          </a:p>
          <a:p>
            <a:r>
              <a:rPr lang="en-US" sz="2400" dirty="0"/>
              <a:t>Delineated based on modes in time series</a:t>
            </a:r>
          </a:p>
          <a:p>
            <a:r>
              <a:rPr lang="en-US" sz="2400" dirty="0"/>
              <a:t>Summed across days to get total per year</a:t>
            </a:r>
          </a:p>
          <a:p>
            <a:endParaRPr lang="en-US" sz="1700" dirty="0"/>
          </a:p>
        </p:txBody>
      </p:sp>
      <p:pic>
        <p:nvPicPr>
          <p:cNvPr id="5" name="Picture 4" descr="A close up of a map&#10;&#10;Description automatically generated">
            <a:extLst>
              <a:ext uri="{FF2B5EF4-FFF2-40B4-BE49-F238E27FC236}">
                <a16:creationId xmlns:a16="http://schemas.microsoft.com/office/drawing/2014/main" id="{F2B153EB-CCB5-42D6-8D49-C256D87D1B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6392" y="758952"/>
            <a:ext cx="6007608" cy="5340096"/>
          </a:xfrm>
          <a:prstGeom prst="rect">
            <a:avLst/>
          </a:prstGeom>
        </p:spPr>
      </p:pic>
    </p:spTree>
    <p:extLst>
      <p:ext uri="{BB962C8B-B14F-4D97-AF65-F5344CB8AC3E}">
        <p14:creationId xmlns:p14="http://schemas.microsoft.com/office/powerpoint/2010/main" val="285024149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C1B09D6D-FABF-4E1C-ABB9-AC14F1A174AB}"/>
              </a:ext>
            </a:extLst>
          </p:cNvPr>
          <p:cNvSpPr txBox="1">
            <a:spLocks/>
          </p:cNvSpPr>
          <p:nvPr/>
        </p:nvSpPr>
        <p:spPr>
          <a:xfrm>
            <a:off x="145916" y="285228"/>
            <a:ext cx="8852171" cy="6409189"/>
          </a:xfrm>
          <a:prstGeom prst="rect">
            <a:avLst/>
          </a:prstGeom>
          <a:solidFill>
            <a:schemeClr val="bg1">
              <a:alpha val="90000"/>
            </a:schemeClr>
          </a:solidFill>
          <a:ln w="127000" cap="sq" cmpd="thinThick">
            <a:solidFill>
              <a:schemeClr val="bg1"/>
            </a:solidFill>
            <a:miter lim="800000"/>
            <a:extLst>
              <a:ext uri="{C807C97D-BFC1-408E-A445-0C87EB9F89A2}">
                <ask:lineSketchStyleProps xmlns:ask="http://schemas.microsoft.com/office/drawing/2018/sketchyshapes" sd="1219033472">
                  <a:custGeom>
                    <a:avLst/>
                    <a:gdLst>
                      <a:gd name="connsiteX0" fmla="*/ 0 w 10515600"/>
                      <a:gd name="connsiteY0" fmla="*/ 0 h 4351338"/>
                      <a:gd name="connsiteX1" fmla="*/ 10515600 w 10515600"/>
                      <a:gd name="connsiteY1" fmla="*/ 0 h 4351338"/>
                      <a:gd name="connsiteX2" fmla="*/ 10515600 w 10515600"/>
                      <a:gd name="connsiteY2" fmla="*/ 4351338 h 4351338"/>
                      <a:gd name="connsiteX3" fmla="*/ 0 w 10515600"/>
                      <a:gd name="connsiteY3" fmla="*/ 4351338 h 4351338"/>
                      <a:gd name="connsiteX4" fmla="*/ 0 w 10515600"/>
                      <a:gd name="connsiteY4" fmla="*/ 0 h 4351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4351338" fill="none" extrusionOk="0">
                        <a:moveTo>
                          <a:pt x="0" y="0"/>
                        </a:moveTo>
                        <a:cubicBezTo>
                          <a:pt x="1336723" y="-49533"/>
                          <a:pt x="5786221" y="-14809"/>
                          <a:pt x="10515600" y="0"/>
                        </a:cubicBezTo>
                        <a:cubicBezTo>
                          <a:pt x="10603239" y="1193899"/>
                          <a:pt x="10442921" y="2912271"/>
                          <a:pt x="10515600" y="4351338"/>
                        </a:cubicBezTo>
                        <a:cubicBezTo>
                          <a:pt x="5888664" y="4303107"/>
                          <a:pt x="3324145" y="4435793"/>
                          <a:pt x="0" y="4351338"/>
                        </a:cubicBezTo>
                        <a:cubicBezTo>
                          <a:pt x="-38581" y="3871614"/>
                          <a:pt x="63341" y="1879497"/>
                          <a:pt x="0" y="0"/>
                        </a:cubicBezTo>
                        <a:close/>
                      </a:path>
                      <a:path w="10515600" h="4351338" stroke="0" extrusionOk="0">
                        <a:moveTo>
                          <a:pt x="0" y="0"/>
                        </a:moveTo>
                        <a:cubicBezTo>
                          <a:pt x="2385074" y="118645"/>
                          <a:pt x="7736396" y="116012"/>
                          <a:pt x="10515600" y="0"/>
                        </a:cubicBezTo>
                        <a:cubicBezTo>
                          <a:pt x="10382718" y="807182"/>
                          <a:pt x="10600551" y="2193140"/>
                          <a:pt x="10515600" y="4351338"/>
                        </a:cubicBezTo>
                        <a:cubicBezTo>
                          <a:pt x="8570514" y="4485938"/>
                          <a:pt x="4733866" y="4194142"/>
                          <a:pt x="0" y="4351338"/>
                        </a:cubicBezTo>
                        <a:cubicBezTo>
                          <a:pt x="-20187" y="2435032"/>
                          <a:pt x="-152480" y="1352640"/>
                          <a:pt x="0" y="0"/>
                        </a:cubicBezTo>
                        <a:close/>
                      </a:path>
                    </a:pathLst>
                  </a:custGeom>
                  <ask:type>
                    <ask:lineSketchNone/>
                  </ask:type>
                </ask:lineSketchStyleProps>
              </a:ext>
            </a:extLst>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600"/>
              </a:spcBef>
              <a:spcAft>
                <a:spcPts val="1200"/>
              </a:spcAft>
              <a:buNone/>
              <a:defRPr/>
            </a:pPr>
            <a:r>
              <a:rPr lang="en-US" sz="4400" dirty="0">
                <a:solidFill>
                  <a:prstClr val="black"/>
                </a:solidFill>
                <a:latin typeface="Calibri" panose="020F0502020204030204"/>
              </a:rPr>
              <a:t>Methods: </a:t>
            </a:r>
            <a:r>
              <a:rPr lang="en-US" sz="4400" dirty="0" err="1">
                <a:solidFill>
                  <a:prstClr val="black"/>
                </a:solidFill>
                <a:latin typeface="Calibri" panose="020F0502020204030204"/>
              </a:rPr>
              <a:t>Spawner</a:t>
            </a:r>
            <a:r>
              <a:rPr lang="en-US" sz="4400" dirty="0">
                <a:solidFill>
                  <a:prstClr val="black"/>
                </a:solidFill>
                <a:latin typeface="Calibri" panose="020F0502020204030204"/>
              </a:rPr>
              <a:t>-juvenile models</a:t>
            </a:r>
          </a:p>
          <a:p>
            <a:pPr marL="0" indent="0">
              <a:spcAft>
                <a:spcPts val="600"/>
              </a:spcAft>
              <a:buNone/>
              <a:defRPr/>
            </a:pPr>
            <a:endParaRPr lang="en-US" sz="2400" dirty="0">
              <a:solidFill>
                <a:prstClr val="black"/>
              </a:solidFill>
              <a:latin typeface="Calibri" panose="020F0502020204030204"/>
            </a:endParaRPr>
          </a:p>
        </p:txBody>
      </p:sp>
      <p:pic>
        <p:nvPicPr>
          <p:cNvPr id="12" name="Picture 11" descr="A picture containing animal, bird, flower&#10;&#10;Description automatically generated">
            <a:extLst>
              <a:ext uri="{FF2B5EF4-FFF2-40B4-BE49-F238E27FC236}">
                <a16:creationId xmlns:a16="http://schemas.microsoft.com/office/drawing/2014/main" id="{64F9480C-1594-4290-8DD9-ADE416EF53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615" y="1086366"/>
            <a:ext cx="3657607" cy="5486411"/>
          </a:xfrm>
          <a:prstGeom prst="rect">
            <a:avLst/>
          </a:prstGeom>
        </p:spPr>
      </p:pic>
      <p:sp>
        <p:nvSpPr>
          <p:cNvPr id="14" name="TextBox 13">
            <a:extLst>
              <a:ext uri="{FF2B5EF4-FFF2-40B4-BE49-F238E27FC236}">
                <a16:creationId xmlns:a16="http://schemas.microsoft.com/office/drawing/2014/main" id="{3A90168D-7355-40CA-84D4-8381CFEB2EC5}"/>
              </a:ext>
            </a:extLst>
          </p:cNvPr>
          <p:cNvSpPr txBox="1"/>
          <p:nvPr/>
        </p:nvSpPr>
        <p:spPr>
          <a:xfrm>
            <a:off x="4098915" y="1552400"/>
            <a:ext cx="4538444" cy="461665"/>
          </a:xfrm>
          <a:prstGeom prst="rect">
            <a:avLst/>
          </a:prstGeom>
          <a:noFill/>
        </p:spPr>
        <p:txBody>
          <a:bodyPr wrap="square" rtlCol="0">
            <a:spAutoFit/>
          </a:bodyPr>
          <a:lstStyle/>
          <a:p>
            <a:pPr marL="285744" indent="-285744" defTabSz="457189">
              <a:buFont typeface="Arial" panose="020B0604020202020204" pitchFamily="34" charset="0"/>
              <a:buChar char="•"/>
            </a:pPr>
            <a:r>
              <a:rPr lang="en-US" sz="2400" dirty="0">
                <a:solidFill>
                  <a:prstClr val="black"/>
                </a:solidFill>
                <a:latin typeface="Calibri" panose="020F0502020204030204"/>
              </a:rPr>
              <a:t>Positive density-dependence </a:t>
            </a:r>
          </a:p>
        </p:txBody>
      </p:sp>
      <p:sp>
        <p:nvSpPr>
          <p:cNvPr id="15" name="TextBox 14">
            <a:extLst>
              <a:ext uri="{FF2B5EF4-FFF2-40B4-BE49-F238E27FC236}">
                <a16:creationId xmlns:a16="http://schemas.microsoft.com/office/drawing/2014/main" id="{D2CF6A37-8E08-4D02-AF32-FD4169927C9B}"/>
              </a:ext>
            </a:extLst>
          </p:cNvPr>
          <p:cNvSpPr txBox="1"/>
          <p:nvPr/>
        </p:nvSpPr>
        <p:spPr>
          <a:xfrm>
            <a:off x="4098915" y="3198170"/>
            <a:ext cx="4538444" cy="461665"/>
          </a:xfrm>
          <a:prstGeom prst="rect">
            <a:avLst/>
          </a:prstGeom>
          <a:noFill/>
        </p:spPr>
        <p:txBody>
          <a:bodyPr wrap="square" rtlCol="0">
            <a:spAutoFit/>
          </a:bodyPr>
          <a:lstStyle/>
          <a:p>
            <a:pPr marL="285744" indent="-285744" defTabSz="457189">
              <a:buFont typeface="Arial" panose="020B0604020202020204" pitchFamily="34" charset="0"/>
              <a:buChar char="•"/>
            </a:pPr>
            <a:r>
              <a:rPr lang="en-US" sz="2400" dirty="0">
                <a:solidFill>
                  <a:prstClr val="black"/>
                </a:solidFill>
                <a:latin typeface="Calibri" panose="020F0502020204030204"/>
              </a:rPr>
              <a:t>Negative density-dependence </a:t>
            </a:r>
          </a:p>
        </p:txBody>
      </p:sp>
      <p:sp>
        <p:nvSpPr>
          <p:cNvPr id="16" name="TextBox 15">
            <a:extLst>
              <a:ext uri="{FF2B5EF4-FFF2-40B4-BE49-F238E27FC236}">
                <a16:creationId xmlns:a16="http://schemas.microsoft.com/office/drawing/2014/main" id="{E339E8CC-7ED8-4732-A8D2-8E7CE4B5489C}"/>
              </a:ext>
            </a:extLst>
          </p:cNvPr>
          <p:cNvSpPr txBox="1"/>
          <p:nvPr/>
        </p:nvSpPr>
        <p:spPr>
          <a:xfrm>
            <a:off x="4098915" y="4843940"/>
            <a:ext cx="4538444" cy="830997"/>
          </a:xfrm>
          <a:prstGeom prst="rect">
            <a:avLst/>
          </a:prstGeom>
          <a:noFill/>
        </p:spPr>
        <p:txBody>
          <a:bodyPr wrap="square" rtlCol="0">
            <a:spAutoFit/>
          </a:bodyPr>
          <a:lstStyle/>
          <a:p>
            <a:pPr marL="285744" indent="-285744" defTabSz="457189">
              <a:buFont typeface="Arial" panose="020B0604020202020204" pitchFamily="34" charset="0"/>
              <a:buChar char="•"/>
            </a:pPr>
            <a:r>
              <a:rPr lang="en-US" sz="2400" dirty="0">
                <a:solidFill>
                  <a:prstClr val="black"/>
                </a:solidFill>
                <a:latin typeface="Calibri" panose="020F0502020204030204"/>
              </a:rPr>
              <a:t>Positive and negative density-dependence </a:t>
            </a:r>
          </a:p>
        </p:txBody>
      </p:sp>
    </p:spTree>
    <p:extLst>
      <p:ext uri="{BB962C8B-B14F-4D97-AF65-F5344CB8AC3E}">
        <p14:creationId xmlns:p14="http://schemas.microsoft.com/office/powerpoint/2010/main" val="2754207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Content Placeholder 6" descr="A close up of a map&#10;&#10;Description automatically generated">
            <a:extLst>
              <a:ext uri="{FF2B5EF4-FFF2-40B4-BE49-F238E27FC236}">
                <a16:creationId xmlns:a16="http://schemas.microsoft.com/office/drawing/2014/main" id="{01AB0DD3-B504-4769-96DF-5A65ADDEA0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9784" y="769351"/>
            <a:ext cx="5984219" cy="5319305"/>
          </a:xfrm>
          <a:prstGeom prst="rect">
            <a:avLst/>
          </a:prstGeom>
        </p:spPr>
      </p:pic>
      <p:sp>
        <p:nvSpPr>
          <p:cNvPr id="8" name="Rectangle 7">
            <a:extLst>
              <a:ext uri="{FF2B5EF4-FFF2-40B4-BE49-F238E27FC236}">
                <a16:creationId xmlns:a16="http://schemas.microsoft.com/office/drawing/2014/main" id="{CABA92F1-BEB9-46C3-82C3-C93CFAF7F426}"/>
              </a:ext>
            </a:extLst>
          </p:cNvPr>
          <p:cNvSpPr/>
          <p:nvPr/>
        </p:nvSpPr>
        <p:spPr>
          <a:xfrm>
            <a:off x="3" y="0"/>
            <a:ext cx="3219855" cy="6858000"/>
          </a:xfrm>
          <a:prstGeom prst="rect">
            <a:avLst/>
          </a:prstGeom>
          <a:solidFill>
            <a:srgbClr val="534E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dirty="0">
              <a:solidFill>
                <a:prstClr val="white"/>
              </a:solidFill>
              <a:latin typeface="Calibri" panose="020F0502020204030204"/>
            </a:endParaRPr>
          </a:p>
        </p:txBody>
      </p:sp>
      <p:sp>
        <p:nvSpPr>
          <p:cNvPr id="2" name="Title 1">
            <a:extLst>
              <a:ext uri="{FF2B5EF4-FFF2-40B4-BE49-F238E27FC236}">
                <a16:creationId xmlns:a16="http://schemas.microsoft.com/office/drawing/2014/main" id="{0862A7CC-6206-4DF6-BE2B-576E4D4D5337}"/>
              </a:ext>
            </a:extLst>
          </p:cNvPr>
          <p:cNvSpPr>
            <a:spLocks noGrp="1"/>
          </p:cNvSpPr>
          <p:nvPr>
            <p:ph type="title"/>
          </p:nvPr>
        </p:nvSpPr>
        <p:spPr>
          <a:xfrm>
            <a:off x="141290" y="530087"/>
            <a:ext cx="2928025" cy="1607060"/>
          </a:xfrm>
          <a:noFill/>
          <a:ln w="19050">
            <a:solidFill>
              <a:schemeClr val="tx1"/>
            </a:solidFill>
          </a:ln>
        </p:spPr>
        <p:txBody>
          <a:bodyPr vert="horz" wrap="square" lIns="91440" tIns="45720" rIns="91440" bIns="45720" rtlCol="0" anchor="ctr">
            <a:normAutofit/>
          </a:bodyPr>
          <a:lstStyle/>
          <a:p>
            <a:pPr algn="ctr"/>
            <a:r>
              <a:rPr lang="en-US" sz="3200" dirty="0"/>
              <a:t>Chiwawa River</a:t>
            </a:r>
          </a:p>
        </p:txBody>
      </p:sp>
      <p:sp>
        <p:nvSpPr>
          <p:cNvPr id="23" name="Content Placeholder 22">
            <a:extLst>
              <a:ext uri="{FF2B5EF4-FFF2-40B4-BE49-F238E27FC236}">
                <a16:creationId xmlns:a16="http://schemas.microsoft.com/office/drawing/2014/main" id="{8D813782-A1BE-4A16-A152-472D2F529469}"/>
              </a:ext>
            </a:extLst>
          </p:cNvPr>
          <p:cNvSpPr>
            <a:spLocks noGrp="1"/>
          </p:cNvSpPr>
          <p:nvPr>
            <p:ph idx="1"/>
          </p:nvPr>
        </p:nvSpPr>
        <p:spPr>
          <a:xfrm>
            <a:off x="14830" y="2441647"/>
            <a:ext cx="3219855" cy="3612023"/>
          </a:xfrm>
        </p:spPr>
        <p:txBody>
          <a:bodyPr>
            <a:normAutofit/>
          </a:bodyPr>
          <a:lstStyle/>
          <a:p>
            <a:r>
              <a:rPr lang="en-US" sz="2400" dirty="0"/>
              <a:t>+ &amp; - density dependence for fry and summer </a:t>
            </a:r>
            <a:r>
              <a:rPr lang="en-US" sz="2400" dirty="0" err="1"/>
              <a:t>parr</a:t>
            </a:r>
            <a:endParaRPr lang="en-US" sz="2400" dirty="0"/>
          </a:p>
          <a:p>
            <a:r>
              <a:rPr lang="en-US" sz="2400" dirty="0"/>
              <a:t>- density dependence for fall </a:t>
            </a:r>
            <a:r>
              <a:rPr lang="en-US" sz="2400" dirty="0" err="1"/>
              <a:t>parr</a:t>
            </a:r>
            <a:r>
              <a:rPr lang="en-US" sz="2400" dirty="0"/>
              <a:t> and smolts</a:t>
            </a:r>
          </a:p>
          <a:p>
            <a:r>
              <a:rPr lang="en-US" sz="2400" dirty="0"/>
              <a:t>Similar numbers of all life histories</a:t>
            </a:r>
          </a:p>
        </p:txBody>
      </p:sp>
    </p:spTree>
    <p:extLst>
      <p:ext uri="{BB962C8B-B14F-4D97-AF65-F5344CB8AC3E}">
        <p14:creationId xmlns:p14="http://schemas.microsoft.com/office/powerpoint/2010/main" val="3395629244"/>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A screenshot of a video game&#10;&#10;Description automatically generated">
            <a:extLst>
              <a:ext uri="{FF2B5EF4-FFF2-40B4-BE49-F238E27FC236}">
                <a16:creationId xmlns:a16="http://schemas.microsoft.com/office/drawing/2014/main" id="{D4063112-71A9-4B3B-A37E-92A87521A1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968" y="768096"/>
            <a:ext cx="5987035" cy="5321808"/>
          </a:xfrm>
          <a:prstGeom prst="rect">
            <a:avLst/>
          </a:prstGeom>
        </p:spPr>
      </p:pic>
      <p:sp>
        <p:nvSpPr>
          <p:cNvPr id="8" name="Rectangle 7">
            <a:extLst>
              <a:ext uri="{FF2B5EF4-FFF2-40B4-BE49-F238E27FC236}">
                <a16:creationId xmlns:a16="http://schemas.microsoft.com/office/drawing/2014/main" id="{A98BE1E3-0C5C-4CDE-BD53-DDA3243DC80B}"/>
              </a:ext>
            </a:extLst>
          </p:cNvPr>
          <p:cNvSpPr/>
          <p:nvPr/>
        </p:nvSpPr>
        <p:spPr>
          <a:xfrm>
            <a:off x="3" y="0"/>
            <a:ext cx="3219855" cy="6858000"/>
          </a:xfrm>
          <a:prstGeom prst="rect">
            <a:avLst/>
          </a:prstGeom>
          <a:solidFill>
            <a:srgbClr val="534E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dirty="0">
              <a:solidFill>
                <a:prstClr val="white"/>
              </a:solidFill>
              <a:latin typeface="Calibri" panose="020F0502020204030204"/>
            </a:endParaRPr>
          </a:p>
        </p:txBody>
      </p:sp>
      <p:sp>
        <p:nvSpPr>
          <p:cNvPr id="2" name="Title 1">
            <a:extLst>
              <a:ext uri="{FF2B5EF4-FFF2-40B4-BE49-F238E27FC236}">
                <a16:creationId xmlns:a16="http://schemas.microsoft.com/office/drawing/2014/main" id="{0862A7CC-6206-4DF6-BE2B-576E4D4D5337}"/>
              </a:ext>
            </a:extLst>
          </p:cNvPr>
          <p:cNvSpPr>
            <a:spLocks noGrp="1"/>
          </p:cNvSpPr>
          <p:nvPr>
            <p:ph type="title"/>
          </p:nvPr>
        </p:nvSpPr>
        <p:spPr>
          <a:xfrm>
            <a:off x="146307" y="530353"/>
            <a:ext cx="2928025" cy="1607060"/>
          </a:xfrm>
          <a:noFill/>
          <a:ln w="19050">
            <a:solidFill>
              <a:schemeClr val="tx1"/>
            </a:solidFill>
          </a:ln>
        </p:spPr>
        <p:txBody>
          <a:bodyPr vert="horz" wrap="square" lIns="91440" tIns="45720" rIns="91440" bIns="45720" rtlCol="0" anchor="ctr">
            <a:normAutofit/>
          </a:bodyPr>
          <a:lstStyle/>
          <a:p>
            <a:pPr algn="ctr"/>
            <a:r>
              <a:rPr lang="en-US" sz="3200" dirty="0" err="1"/>
              <a:t>Nason</a:t>
            </a:r>
            <a:r>
              <a:rPr lang="en-US" sz="3200" dirty="0"/>
              <a:t> Creek</a:t>
            </a:r>
          </a:p>
        </p:txBody>
      </p:sp>
      <p:sp>
        <p:nvSpPr>
          <p:cNvPr id="23" name="Content Placeholder 22">
            <a:extLst>
              <a:ext uri="{FF2B5EF4-FFF2-40B4-BE49-F238E27FC236}">
                <a16:creationId xmlns:a16="http://schemas.microsoft.com/office/drawing/2014/main" id="{8D813782-A1BE-4A16-A152-472D2F529469}"/>
              </a:ext>
            </a:extLst>
          </p:cNvPr>
          <p:cNvSpPr>
            <a:spLocks noGrp="1"/>
          </p:cNvSpPr>
          <p:nvPr>
            <p:ph idx="1"/>
          </p:nvPr>
        </p:nvSpPr>
        <p:spPr>
          <a:xfrm>
            <a:off x="18291" y="2441647"/>
            <a:ext cx="3180945" cy="3612023"/>
          </a:xfrm>
        </p:spPr>
        <p:txBody>
          <a:bodyPr>
            <a:normAutofit/>
          </a:bodyPr>
          <a:lstStyle/>
          <a:p>
            <a:r>
              <a:rPr lang="en-US" sz="2400" dirty="0"/>
              <a:t>- density dependence for all life histories</a:t>
            </a:r>
          </a:p>
          <a:p>
            <a:r>
              <a:rPr lang="en-US" sz="2400" dirty="0"/>
              <a:t>Summer and fall </a:t>
            </a:r>
            <a:r>
              <a:rPr lang="en-US" sz="2400" dirty="0" err="1"/>
              <a:t>parr</a:t>
            </a:r>
            <a:r>
              <a:rPr lang="en-US" sz="2400" dirty="0"/>
              <a:t> most numerous</a:t>
            </a:r>
          </a:p>
        </p:txBody>
      </p:sp>
    </p:spTree>
    <p:extLst>
      <p:ext uri="{BB962C8B-B14F-4D97-AF65-F5344CB8AC3E}">
        <p14:creationId xmlns:p14="http://schemas.microsoft.com/office/powerpoint/2010/main" val="162163864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644600AA-6ACE-4C5F-9682-99D4654688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968" y="768096"/>
            <a:ext cx="5987035" cy="5321808"/>
          </a:xfrm>
          <a:prstGeom prst="rect">
            <a:avLst/>
          </a:prstGeom>
        </p:spPr>
      </p:pic>
      <p:sp>
        <p:nvSpPr>
          <p:cNvPr id="8" name="Rectangle 7">
            <a:extLst>
              <a:ext uri="{FF2B5EF4-FFF2-40B4-BE49-F238E27FC236}">
                <a16:creationId xmlns:a16="http://schemas.microsoft.com/office/drawing/2014/main" id="{A4804BFE-81FD-4A54-8525-C2EC0ABBE0C3}"/>
              </a:ext>
            </a:extLst>
          </p:cNvPr>
          <p:cNvSpPr/>
          <p:nvPr/>
        </p:nvSpPr>
        <p:spPr>
          <a:xfrm>
            <a:off x="3" y="0"/>
            <a:ext cx="3219855" cy="6858000"/>
          </a:xfrm>
          <a:prstGeom prst="rect">
            <a:avLst/>
          </a:prstGeom>
          <a:solidFill>
            <a:srgbClr val="534E5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189"/>
            <a:endParaRPr lang="en-US" dirty="0">
              <a:solidFill>
                <a:prstClr val="white"/>
              </a:solidFill>
              <a:latin typeface="Calibri" panose="020F0502020204030204"/>
            </a:endParaRPr>
          </a:p>
        </p:txBody>
      </p:sp>
      <p:sp>
        <p:nvSpPr>
          <p:cNvPr id="2" name="Title 1">
            <a:extLst>
              <a:ext uri="{FF2B5EF4-FFF2-40B4-BE49-F238E27FC236}">
                <a16:creationId xmlns:a16="http://schemas.microsoft.com/office/drawing/2014/main" id="{0862A7CC-6206-4DF6-BE2B-576E4D4D5337}"/>
              </a:ext>
            </a:extLst>
          </p:cNvPr>
          <p:cNvSpPr>
            <a:spLocks noGrp="1"/>
          </p:cNvSpPr>
          <p:nvPr>
            <p:ph type="title"/>
          </p:nvPr>
        </p:nvSpPr>
        <p:spPr>
          <a:xfrm>
            <a:off x="146307" y="530353"/>
            <a:ext cx="2928025" cy="1607060"/>
          </a:xfrm>
          <a:noFill/>
          <a:ln w="19050">
            <a:solidFill>
              <a:schemeClr val="tx1"/>
            </a:solidFill>
          </a:ln>
        </p:spPr>
        <p:txBody>
          <a:bodyPr vert="horz" wrap="square" lIns="91440" tIns="45720" rIns="91440" bIns="45720" rtlCol="0" anchor="ctr">
            <a:normAutofit/>
          </a:bodyPr>
          <a:lstStyle/>
          <a:p>
            <a:pPr algn="ctr"/>
            <a:r>
              <a:rPr lang="en-US" sz="3200" dirty="0"/>
              <a:t>White River</a:t>
            </a:r>
          </a:p>
        </p:txBody>
      </p:sp>
      <p:sp>
        <p:nvSpPr>
          <p:cNvPr id="23" name="Content Placeholder 22">
            <a:extLst>
              <a:ext uri="{FF2B5EF4-FFF2-40B4-BE49-F238E27FC236}">
                <a16:creationId xmlns:a16="http://schemas.microsoft.com/office/drawing/2014/main" id="{8D813782-A1BE-4A16-A152-472D2F529469}"/>
              </a:ext>
            </a:extLst>
          </p:cNvPr>
          <p:cNvSpPr>
            <a:spLocks noGrp="1"/>
          </p:cNvSpPr>
          <p:nvPr>
            <p:ph idx="1"/>
          </p:nvPr>
        </p:nvSpPr>
        <p:spPr>
          <a:xfrm>
            <a:off x="18291" y="2441647"/>
            <a:ext cx="3284203" cy="3612023"/>
          </a:xfrm>
        </p:spPr>
        <p:txBody>
          <a:bodyPr>
            <a:normAutofit/>
          </a:bodyPr>
          <a:lstStyle/>
          <a:p>
            <a:r>
              <a:rPr lang="en-US" sz="2400" dirty="0"/>
              <a:t>High observation and process error</a:t>
            </a:r>
          </a:p>
          <a:p>
            <a:r>
              <a:rPr lang="en-US" sz="2400" dirty="0"/>
              <a:t>+ density dependence for fry and summer </a:t>
            </a:r>
            <a:r>
              <a:rPr lang="en-US" sz="2400" dirty="0" err="1"/>
              <a:t>parr</a:t>
            </a:r>
            <a:endParaRPr lang="en-US" sz="2400" dirty="0"/>
          </a:p>
          <a:p>
            <a:r>
              <a:rPr lang="en-US" sz="2400" dirty="0"/>
              <a:t>- density dependence for fall </a:t>
            </a:r>
            <a:r>
              <a:rPr lang="en-US" sz="2400" dirty="0" err="1"/>
              <a:t>parr</a:t>
            </a:r>
            <a:r>
              <a:rPr lang="en-US" sz="2400" dirty="0"/>
              <a:t> and smolts</a:t>
            </a:r>
          </a:p>
        </p:txBody>
      </p:sp>
    </p:spTree>
    <p:extLst>
      <p:ext uri="{BB962C8B-B14F-4D97-AF65-F5344CB8AC3E}">
        <p14:creationId xmlns:p14="http://schemas.microsoft.com/office/powerpoint/2010/main" val="91631889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15850-9945-4343-91EF-AB91F6CC8832}"/>
              </a:ext>
            </a:extLst>
          </p:cNvPr>
          <p:cNvSpPr>
            <a:spLocks noGrp="1"/>
          </p:cNvSpPr>
          <p:nvPr>
            <p:ph type="title"/>
          </p:nvPr>
        </p:nvSpPr>
        <p:spPr>
          <a:xfrm>
            <a:off x="417539" y="990940"/>
            <a:ext cx="3754752" cy="1325563"/>
          </a:xfrm>
        </p:spPr>
        <p:txBody>
          <a:bodyPr>
            <a:normAutofit/>
          </a:bodyPr>
          <a:lstStyle/>
          <a:p>
            <a:r>
              <a:rPr lang="en-US" sz="5400" dirty="0"/>
              <a:t>Discussion</a:t>
            </a:r>
          </a:p>
        </p:txBody>
      </p:sp>
      <p:sp>
        <p:nvSpPr>
          <p:cNvPr id="3" name="Content Placeholder 2">
            <a:extLst>
              <a:ext uri="{FF2B5EF4-FFF2-40B4-BE49-F238E27FC236}">
                <a16:creationId xmlns:a16="http://schemas.microsoft.com/office/drawing/2014/main" id="{66A4BEB0-F2AF-4EFE-9F19-1810A2FA83F8}"/>
              </a:ext>
            </a:extLst>
          </p:cNvPr>
          <p:cNvSpPr>
            <a:spLocks noGrp="1"/>
          </p:cNvSpPr>
          <p:nvPr>
            <p:ph idx="1"/>
          </p:nvPr>
        </p:nvSpPr>
        <p:spPr>
          <a:xfrm>
            <a:off x="75416" y="2721854"/>
            <a:ext cx="5024487" cy="3864991"/>
          </a:xfrm>
        </p:spPr>
        <p:txBody>
          <a:bodyPr anchor="t">
            <a:normAutofit/>
          </a:bodyPr>
          <a:lstStyle/>
          <a:p>
            <a:r>
              <a:rPr lang="en-US" sz="2400" dirty="0"/>
              <a:t>Negative density dependence after summer in all streams</a:t>
            </a:r>
          </a:p>
          <a:p>
            <a:r>
              <a:rPr lang="en-US" sz="2400" dirty="0"/>
              <a:t>Supports summer rearing capacity as density-dependent factor</a:t>
            </a:r>
          </a:p>
          <a:p>
            <a:endParaRPr lang="en-US" sz="2400" dirty="0"/>
          </a:p>
          <a:p>
            <a:r>
              <a:rPr lang="en-US" sz="2400" dirty="0"/>
              <a:t>Different proportions of life histories observed across streams</a:t>
            </a:r>
          </a:p>
          <a:p>
            <a:r>
              <a:rPr lang="en-US" sz="2400" dirty="0"/>
              <a:t>Suggests habitat differences </a:t>
            </a:r>
          </a:p>
        </p:txBody>
      </p:sp>
      <p:pic>
        <p:nvPicPr>
          <p:cNvPr id="14" name="Picture 13" descr="A picture containing grass, nature, outdoor&#10;&#10;Description automatically generated">
            <a:extLst>
              <a:ext uri="{FF2B5EF4-FFF2-40B4-BE49-F238E27FC236}">
                <a16:creationId xmlns:a16="http://schemas.microsoft.com/office/drawing/2014/main" id="{C8DF2811-A80D-4CD9-83DC-F27E4B4FDEE2}"/>
              </a:ext>
            </a:extLst>
          </p:cNvPr>
          <p:cNvPicPr>
            <a:picLocks noChangeAspect="1"/>
          </p:cNvPicPr>
          <p:nvPr/>
        </p:nvPicPr>
        <p:blipFill rotWithShape="1">
          <a:blip r:embed="rId3">
            <a:extLst>
              <a:ext uri="{28A0092B-C50C-407E-A947-70E740481C1C}">
                <a14:useLocalDpi xmlns:a14="http://schemas.microsoft.com/office/drawing/2010/main" val="0"/>
              </a:ext>
            </a:extLst>
          </a:blip>
          <a:srcRect l="3349" r="47240"/>
          <a:stretch/>
        </p:blipFill>
        <p:spPr>
          <a:xfrm>
            <a:off x="4625885" y="11"/>
            <a:ext cx="4518116" cy="6857991"/>
          </a:xfrm>
          <a:custGeom>
            <a:avLst/>
            <a:gdLst>
              <a:gd name="connsiteX0" fmla="*/ 70374 w 6024154"/>
              <a:gd name="connsiteY0" fmla="*/ 0 h 6858000"/>
              <a:gd name="connsiteX1" fmla="*/ 6024154 w 6024154"/>
              <a:gd name="connsiteY1" fmla="*/ 0 h 6858000"/>
              <a:gd name="connsiteX2" fmla="*/ 6024154 w 6024154"/>
              <a:gd name="connsiteY2" fmla="*/ 6858000 h 6858000"/>
              <a:gd name="connsiteX3" fmla="*/ 3587167 w 6024154"/>
              <a:gd name="connsiteY3" fmla="*/ 6858000 h 6858000"/>
              <a:gd name="connsiteX4" fmla="*/ 3474220 w 6024154"/>
              <a:gd name="connsiteY4" fmla="*/ 6800152 h 6858000"/>
              <a:gd name="connsiteX5" fmla="*/ 0 w 6024154"/>
              <a:gd name="connsiteY5" fmla="*/ 962844 h 6858000"/>
              <a:gd name="connsiteX6" fmla="*/ 34274 w 6024154"/>
              <a:gd name="connsiteY6" fmla="*/ 28409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70374" y="0"/>
                </a:moveTo>
                <a:lnTo>
                  <a:pt x="6024154" y="0"/>
                </a:lnTo>
                <a:lnTo>
                  <a:pt x="6024154" y="6858000"/>
                </a:lnTo>
                <a:lnTo>
                  <a:pt x="3587167" y="6858000"/>
                </a:lnTo>
                <a:lnTo>
                  <a:pt x="3474220" y="6800152"/>
                </a:lnTo>
                <a:cubicBezTo>
                  <a:pt x="1404818" y="5675986"/>
                  <a:pt x="0" y="3483472"/>
                  <a:pt x="0" y="962844"/>
                </a:cubicBezTo>
                <a:cubicBezTo>
                  <a:pt x="0" y="733696"/>
                  <a:pt x="11610" y="507260"/>
                  <a:pt x="34274" y="284091"/>
                </a:cubicBezTo>
                <a:close/>
              </a:path>
            </a:pathLst>
          </a:custGeom>
        </p:spPr>
      </p:pic>
    </p:spTree>
    <p:extLst>
      <p:ext uri="{BB962C8B-B14F-4D97-AF65-F5344CB8AC3E}">
        <p14:creationId xmlns:p14="http://schemas.microsoft.com/office/powerpoint/2010/main" val="408179914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59BB1-9ADD-497D-A831-7D950490316E}"/>
              </a:ext>
            </a:extLst>
          </p:cNvPr>
          <p:cNvSpPr>
            <a:spLocks noGrp="1"/>
          </p:cNvSpPr>
          <p:nvPr>
            <p:ph type="title"/>
          </p:nvPr>
        </p:nvSpPr>
        <p:spPr/>
        <p:txBody>
          <a:bodyPr/>
          <a:lstStyle/>
          <a:p>
            <a:r>
              <a:rPr lang="en-US" dirty="0"/>
              <a:t>Wenatchee River spring Chinook</a:t>
            </a:r>
          </a:p>
        </p:txBody>
      </p:sp>
      <p:pic>
        <p:nvPicPr>
          <p:cNvPr id="25" name="Content Placeholder 24" descr="A screenshot of a cell phone&#10;&#10;Description automatically generated">
            <a:extLst>
              <a:ext uri="{FF2B5EF4-FFF2-40B4-BE49-F238E27FC236}">
                <a16:creationId xmlns:a16="http://schemas.microsoft.com/office/drawing/2014/main" id="{E8BA1567-BBD0-4C6E-AF03-FD6B409D3C1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2238"/>
          <a:stretch/>
        </p:blipFill>
        <p:spPr>
          <a:xfrm>
            <a:off x="2269016" y="1525668"/>
            <a:ext cx="6538960" cy="4967206"/>
          </a:xfrm>
        </p:spPr>
      </p:pic>
      <p:grpSp>
        <p:nvGrpSpPr>
          <p:cNvPr id="21" name="Group 20">
            <a:extLst>
              <a:ext uri="{FF2B5EF4-FFF2-40B4-BE49-F238E27FC236}">
                <a16:creationId xmlns:a16="http://schemas.microsoft.com/office/drawing/2014/main" id="{822736AD-66B0-485E-AB58-9110D813E1E1}"/>
              </a:ext>
            </a:extLst>
          </p:cNvPr>
          <p:cNvGrpSpPr/>
          <p:nvPr/>
        </p:nvGrpSpPr>
        <p:grpSpPr>
          <a:xfrm>
            <a:off x="135899" y="1525669"/>
            <a:ext cx="1424453" cy="1829928"/>
            <a:chOff x="275846" y="1041400"/>
            <a:chExt cx="4194151" cy="5816599"/>
          </a:xfrm>
        </p:grpSpPr>
        <p:pic>
          <p:nvPicPr>
            <p:cNvPr id="24" name="Picture 23">
              <a:extLst>
                <a:ext uri="{FF2B5EF4-FFF2-40B4-BE49-F238E27FC236}">
                  <a16:creationId xmlns:a16="http://schemas.microsoft.com/office/drawing/2014/main" id="{17E8854A-6794-4CBB-8270-96378011CAD6}"/>
                </a:ext>
              </a:extLst>
            </p:cNvPr>
            <p:cNvPicPr>
              <a:picLocks noChangeAspect="1"/>
            </p:cNvPicPr>
            <p:nvPr/>
          </p:nvPicPr>
          <p:blipFill>
            <a:blip r:embed="rId4"/>
            <a:stretch>
              <a:fillRect/>
            </a:stretch>
          </p:blipFill>
          <p:spPr>
            <a:xfrm>
              <a:off x="275846" y="1041400"/>
              <a:ext cx="4194151" cy="5816599"/>
            </a:xfrm>
            <a:prstGeom prst="rect">
              <a:avLst/>
            </a:prstGeom>
          </p:spPr>
        </p:pic>
        <p:sp>
          <p:nvSpPr>
            <p:cNvPr id="26" name="Freeform: Shape 25">
              <a:extLst>
                <a:ext uri="{FF2B5EF4-FFF2-40B4-BE49-F238E27FC236}">
                  <a16:creationId xmlns:a16="http://schemas.microsoft.com/office/drawing/2014/main" id="{C5EDF2FC-70AD-4F3D-9041-CA4173D37722}"/>
                </a:ext>
              </a:extLst>
            </p:cNvPr>
            <p:cNvSpPr/>
            <p:nvPr/>
          </p:nvSpPr>
          <p:spPr>
            <a:xfrm>
              <a:off x="1159302" y="3459155"/>
              <a:ext cx="1134503" cy="241262"/>
            </a:xfrm>
            <a:custGeom>
              <a:avLst/>
              <a:gdLst>
                <a:gd name="connsiteX0" fmla="*/ 0 w 966788"/>
                <a:gd name="connsiteY0" fmla="*/ 85743 h 214331"/>
                <a:gd name="connsiteX1" fmla="*/ 23813 w 966788"/>
                <a:gd name="connsiteY1" fmla="*/ 90506 h 214331"/>
                <a:gd name="connsiteX2" fmla="*/ 33338 w 966788"/>
                <a:gd name="connsiteY2" fmla="*/ 104793 h 214331"/>
                <a:gd name="connsiteX3" fmla="*/ 47625 w 966788"/>
                <a:gd name="connsiteY3" fmla="*/ 109556 h 214331"/>
                <a:gd name="connsiteX4" fmla="*/ 57150 w 966788"/>
                <a:gd name="connsiteY4" fmla="*/ 123843 h 214331"/>
                <a:gd name="connsiteX5" fmla="*/ 104775 w 966788"/>
                <a:gd name="connsiteY5" fmla="*/ 128606 h 214331"/>
                <a:gd name="connsiteX6" fmla="*/ 109538 w 966788"/>
                <a:gd name="connsiteY6" fmla="*/ 114318 h 214331"/>
                <a:gd name="connsiteX7" fmla="*/ 161925 w 966788"/>
                <a:gd name="connsiteY7" fmla="*/ 114318 h 214331"/>
                <a:gd name="connsiteX8" fmla="*/ 219075 w 966788"/>
                <a:gd name="connsiteY8" fmla="*/ 109556 h 214331"/>
                <a:gd name="connsiteX9" fmla="*/ 233363 w 966788"/>
                <a:gd name="connsiteY9" fmla="*/ 100031 h 214331"/>
                <a:gd name="connsiteX10" fmla="*/ 261938 w 966788"/>
                <a:gd name="connsiteY10" fmla="*/ 85743 h 214331"/>
                <a:gd name="connsiteX11" fmla="*/ 300038 w 966788"/>
                <a:gd name="connsiteY11" fmla="*/ 90506 h 214331"/>
                <a:gd name="connsiteX12" fmla="*/ 314325 w 966788"/>
                <a:gd name="connsiteY12" fmla="*/ 104793 h 214331"/>
                <a:gd name="connsiteX13" fmla="*/ 328613 w 966788"/>
                <a:gd name="connsiteY13" fmla="*/ 109556 h 214331"/>
                <a:gd name="connsiteX14" fmla="*/ 438150 w 966788"/>
                <a:gd name="connsiteY14" fmla="*/ 90506 h 214331"/>
                <a:gd name="connsiteX15" fmla="*/ 442913 w 966788"/>
                <a:gd name="connsiteY15" fmla="*/ 66693 h 214331"/>
                <a:gd name="connsiteX16" fmla="*/ 504825 w 966788"/>
                <a:gd name="connsiteY16" fmla="*/ 71456 h 214331"/>
                <a:gd name="connsiteX17" fmla="*/ 542925 w 966788"/>
                <a:gd name="connsiteY17" fmla="*/ 80981 h 214331"/>
                <a:gd name="connsiteX18" fmla="*/ 557213 w 966788"/>
                <a:gd name="connsiteY18" fmla="*/ 90506 h 214331"/>
                <a:gd name="connsiteX19" fmla="*/ 590550 w 966788"/>
                <a:gd name="connsiteY19" fmla="*/ 114318 h 214331"/>
                <a:gd name="connsiteX20" fmla="*/ 623888 w 966788"/>
                <a:gd name="connsiteY20" fmla="*/ 138131 h 214331"/>
                <a:gd name="connsiteX21" fmla="*/ 638175 w 966788"/>
                <a:gd name="connsiteY21" fmla="*/ 142893 h 214331"/>
                <a:gd name="connsiteX22" fmla="*/ 652463 w 966788"/>
                <a:gd name="connsiteY22" fmla="*/ 152418 h 214331"/>
                <a:gd name="connsiteX23" fmla="*/ 671513 w 966788"/>
                <a:gd name="connsiteY23" fmla="*/ 157181 h 214331"/>
                <a:gd name="connsiteX24" fmla="*/ 704850 w 966788"/>
                <a:gd name="connsiteY24" fmla="*/ 166706 h 214331"/>
                <a:gd name="connsiteX25" fmla="*/ 790575 w 966788"/>
                <a:gd name="connsiteY25" fmla="*/ 180993 h 214331"/>
                <a:gd name="connsiteX26" fmla="*/ 804863 w 966788"/>
                <a:gd name="connsiteY26" fmla="*/ 185756 h 214331"/>
                <a:gd name="connsiteX27" fmla="*/ 838200 w 966788"/>
                <a:gd name="connsiteY27" fmla="*/ 190518 h 214331"/>
                <a:gd name="connsiteX28" fmla="*/ 881063 w 966788"/>
                <a:gd name="connsiteY28" fmla="*/ 214331 h 214331"/>
                <a:gd name="connsiteX29" fmla="*/ 900113 w 966788"/>
                <a:gd name="connsiteY29" fmla="*/ 209568 h 214331"/>
                <a:gd name="connsiteX30" fmla="*/ 909638 w 966788"/>
                <a:gd name="connsiteY30" fmla="*/ 180993 h 214331"/>
                <a:gd name="connsiteX31" fmla="*/ 919163 w 966788"/>
                <a:gd name="connsiteY31" fmla="*/ 166706 h 214331"/>
                <a:gd name="connsiteX32" fmla="*/ 923925 w 966788"/>
                <a:gd name="connsiteY32" fmla="*/ 152418 h 214331"/>
                <a:gd name="connsiteX33" fmla="*/ 938213 w 966788"/>
                <a:gd name="connsiteY33" fmla="*/ 123843 h 214331"/>
                <a:gd name="connsiteX34" fmla="*/ 947738 w 966788"/>
                <a:gd name="connsiteY34" fmla="*/ 38118 h 214331"/>
                <a:gd name="connsiteX35" fmla="*/ 957263 w 966788"/>
                <a:gd name="connsiteY35" fmla="*/ 23831 h 214331"/>
                <a:gd name="connsiteX36" fmla="*/ 966788 w 966788"/>
                <a:gd name="connsiteY36" fmla="*/ 18 h 214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966788" h="214331">
                  <a:moveTo>
                    <a:pt x="0" y="85743"/>
                  </a:moveTo>
                  <a:cubicBezTo>
                    <a:pt x="7938" y="87331"/>
                    <a:pt x="16785" y="86490"/>
                    <a:pt x="23813" y="90506"/>
                  </a:cubicBezTo>
                  <a:cubicBezTo>
                    <a:pt x="28783" y="93346"/>
                    <a:pt x="28869" y="101217"/>
                    <a:pt x="33338" y="104793"/>
                  </a:cubicBezTo>
                  <a:cubicBezTo>
                    <a:pt x="37258" y="107929"/>
                    <a:pt x="42863" y="107968"/>
                    <a:pt x="47625" y="109556"/>
                  </a:cubicBezTo>
                  <a:cubicBezTo>
                    <a:pt x="50800" y="114318"/>
                    <a:pt x="53103" y="119796"/>
                    <a:pt x="57150" y="123843"/>
                  </a:cubicBezTo>
                  <a:cubicBezTo>
                    <a:pt x="73887" y="140579"/>
                    <a:pt x="79286" y="132247"/>
                    <a:pt x="104775" y="128606"/>
                  </a:cubicBezTo>
                  <a:cubicBezTo>
                    <a:pt x="106363" y="123843"/>
                    <a:pt x="105988" y="117868"/>
                    <a:pt x="109538" y="114318"/>
                  </a:cubicBezTo>
                  <a:cubicBezTo>
                    <a:pt x="120305" y="103551"/>
                    <a:pt x="158777" y="113925"/>
                    <a:pt x="161925" y="114318"/>
                  </a:cubicBezTo>
                  <a:cubicBezTo>
                    <a:pt x="180975" y="112731"/>
                    <a:pt x="200330" y="113305"/>
                    <a:pt x="219075" y="109556"/>
                  </a:cubicBezTo>
                  <a:cubicBezTo>
                    <a:pt x="224688" y="108433"/>
                    <a:pt x="228243" y="102591"/>
                    <a:pt x="233363" y="100031"/>
                  </a:cubicBezTo>
                  <a:cubicBezTo>
                    <a:pt x="272799" y="80312"/>
                    <a:pt x="220989" y="113041"/>
                    <a:pt x="261938" y="85743"/>
                  </a:cubicBezTo>
                  <a:cubicBezTo>
                    <a:pt x="274638" y="87331"/>
                    <a:pt x="288010" y="86132"/>
                    <a:pt x="300038" y="90506"/>
                  </a:cubicBezTo>
                  <a:cubicBezTo>
                    <a:pt x="306367" y="92808"/>
                    <a:pt x="308721" y="101057"/>
                    <a:pt x="314325" y="104793"/>
                  </a:cubicBezTo>
                  <a:cubicBezTo>
                    <a:pt x="318502" y="107578"/>
                    <a:pt x="323850" y="107968"/>
                    <a:pt x="328613" y="109556"/>
                  </a:cubicBezTo>
                  <a:cubicBezTo>
                    <a:pt x="361512" y="107989"/>
                    <a:pt x="422601" y="131968"/>
                    <a:pt x="438150" y="90506"/>
                  </a:cubicBezTo>
                  <a:cubicBezTo>
                    <a:pt x="440992" y="82927"/>
                    <a:pt x="441325" y="74631"/>
                    <a:pt x="442913" y="66693"/>
                  </a:cubicBezTo>
                  <a:cubicBezTo>
                    <a:pt x="463550" y="68281"/>
                    <a:pt x="484335" y="68529"/>
                    <a:pt x="504825" y="71456"/>
                  </a:cubicBezTo>
                  <a:cubicBezTo>
                    <a:pt x="517784" y="73307"/>
                    <a:pt x="542925" y="80981"/>
                    <a:pt x="542925" y="80981"/>
                  </a:cubicBezTo>
                  <a:cubicBezTo>
                    <a:pt x="547688" y="84156"/>
                    <a:pt x="552555" y="87179"/>
                    <a:pt x="557213" y="90506"/>
                  </a:cubicBezTo>
                  <a:cubicBezTo>
                    <a:pt x="598582" y="120054"/>
                    <a:pt x="556867" y="91862"/>
                    <a:pt x="590550" y="114318"/>
                  </a:cubicBezTo>
                  <a:cubicBezTo>
                    <a:pt x="598488" y="138131"/>
                    <a:pt x="590550" y="127019"/>
                    <a:pt x="623888" y="138131"/>
                  </a:cubicBezTo>
                  <a:lnTo>
                    <a:pt x="638175" y="142893"/>
                  </a:lnTo>
                  <a:cubicBezTo>
                    <a:pt x="642938" y="146068"/>
                    <a:pt x="647202" y="150163"/>
                    <a:pt x="652463" y="152418"/>
                  </a:cubicBezTo>
                  <a:cubicBezTo>
                    <a:pt x="658479" y="154996"/>
                    <a:pt x="665219" y="155383"/>
                    <a:pt x="671513" y="157181"/>
                  </a:cubicBezTo>
                  <a:cubicBezTo>
                    <a:pt x="719339" y="170846"/>
                    <a:pt x="645295" y="151816"/>
                    <a:pt x="704850" y="166706"/>
                  </a:cubicBezTo>
                  <a:cubicBezTo>
                    <a:pt x="740476" y="190456"/>
                    <a:pt x="707254" y="171735"/>
                    <a:pt x="790575" y="180993"/>
                  </a:cubicBezTo>
                  <a:cubicBezTo>
                    <a:pt x="795565" y="181547"/>
                    <a:pt x="799940" y="184771"/>
                    <a:pt x="804863" y="185756"/>
                  </a:cubicBezTo>
                  <a:cubicBezTo>
                    <a:pt x="815870" y="187957"/>
                    <a:pt x="827088" y="188931"/>
                    <a:pt x="838200" y="190518"/>
                  </a:cubicBezTo>
                  <a:cubicBezTo>
                    <a:pt x="873165" y="202173"/>
                    <a:pt x="859675" y="192943"/>
                    <a:pt x="881063" y="214331"/>
                  </a:cubicBezTo>
                  <a:cubicBezTo>
                    <a:pt x="887413" y="212743"/>
                    <a:pt x="895853" y="214538"/>
                    <a:pt x="900113" y="209568"/>
                  </a:cubicBezTo>
                  <a:cubicBezTo>
                    <a:pt x="906647" y="201945"/>
                    <a:pt x="904069" y="189347"/>
                    <a:pt x="909638" y="180993"/>
                  </a:cubicBezTo>
                  <a:lnTo>
                    <a:pt x="919163" y="166706"/>
                  </a:lnTo>
                  <a:cubicBezTo>
                    <a:pt x="920750" y="161943"/>
                    <a:pt x="921680" y="156908"/>
                    <a:pt x="923925" y="152418"/>
                  </a:cubicBezTo>
                  <a:cubicBezTo>
                    <a:pt x="942393" y="115481"/>
                    <a:pt x="926238" y="159764"/>
                    <a:pt x="938213" y="123843"/>
                  </a:cubicBezTo>
                  <a:cubicBezTo>
                    <a:pt x="938809" y="114909"/>
                    <a:pt x="936374" y="60844"/>
                    <a:pt x="947738" y="38118"/>
                  </a:cubicBezTo>
                  <a:cubicBezTo>
                    <a:pt x="950298" y="32999"/>
                    <a:pt x="954088" y="28593"/>
                    <a:pt x="957263" y="23831"/>
                  </a:cubicBezTo>
                  <a:cubicBezTo>
                    <a:pt x="962336" y="-1539"/>
                    <a:pt x="953930" y="18"/>
                    <a:pt x="966788" y="18"/>
                  </a:cubicBezTo>
                </a:path>
              </a:pathLst>
            </a:custGeom>
            <a:noFill/>
            <a:ln w="76200" cap="flat" cmpd="sng" algn="ctr">
              <a:solidFill>
                <a:srgbClr val="FFC000">
                  <a:alpha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kern="0">
                <a:solidFill>
                  <a:prstClr val="white"/>
                </a:solidFill>
                <a:latin typeface="Calibri" panose="020F0502020204030204"/>
              </a:endParaRPr>
            </a:p>
          </p:txBody>
        </p:sp>
        <p:sp>
          <p:nvSpPr>
            <p:cNvPr id="27" name="5-Point Star 6">
              <a:extLst>
                <a:ext uri="{FF2B5EF4-FFF2-40B4-BE49-F238E27FC236}">
                  <a16:creationId xmlns:a16="http://schemas.microsoft.com/office/drawing/2014/main" id="{885C9FB6-A84E-460B-A8C6-1D51594D44AF}"/>
                </a:ext>
              </a:extLst>
            </p:cNvPr>
            <p:cNvSpPr/>
            <p:nvPr/>
          </p:nvSpPr>
          <p:spPr>
            <a:xfrm>
              <a:off x="2113472" y="3429799"/>
              <a:ext cx="329333" cy="267775"/>
            </a:xfrm>
            <a:prstGeom prst="star5">
              <a:avLst/>
            </a:prstGeom>
            <a:solidFill>
              <a:srgbClr val="C00000">
                <a:alpha val="80000"/>
              </a:srgbClr>
            </a:solidFill>
            <a:ln w="12700" cap="flat" cmpd="sng" algn="ctr">
              <a:solidFill>
                <a:srgbClr val="4A66AC">
                  <a:shade val="50000"/>
                </a:srgbClr>
              </a:solidFill>
              <a:prstDash val="solid"/>
              <a:miter lim="800000"/>
            </a:ln>
            <a:effectLst/>
          </p:spPr>
          <p:txBody>
            <a:bodyPr rtlCol="0" anchor="ctr"/>
            <a:lstStyle/>
            <a:p>
              <a:pPr algn="ctr" defTabSz="914377">
                <a:defRPr/>
              </a:pPr>
              <a:endParaRPr lang="en-US" kern="0" dirty="0">
                <a:solidFill>
                  <a:prstClr val="white"/>
                </a:solidFill>
                <a:latin typeface="Calibri" panose="020F0502020204030204"/>
              </a:endParaRPr>
            </a:p>
          </p:txBody>
        </p:sp>
        <p:sp>
          <p:nvSpPr>
            <p:cNvPr id="28" name="5-Point Star 7">
              <a:extLst>
                <a:ext uri="{FF2B5EF4-FFF2-40B4-BE49-F238E27FC236}">
                  <a16:creationId xmlns:a16="http://schemas.microsoft.com/office/drawing/2014/main" id="{26529B5C-AE72-4F64-A28F-7C8D0BF43746}"/>
                </a:ext>
              </a:extLst>
            </p:cNvPr>
            <p:cNvSpPr/>
            <p:nvPr/>
          </p:nvSpPr>
          <p:spPr>
            <a:xfrm>
              <a:off x="1645676" y="3017331"/>
              <a:ext cx="329333" cy="267775"/>
            </a:xfrm>
            <a:prstGeom prst="star5">
              <a:avLst/>
            </a:prstGeom>
            <a:solidFill>
              <a:srgbClr val="C00000">
                <a:alpha val="80000"/>
              </a:srgbClr>
            </a:solidFill>
            <a:ln w="12700" cap="flat" cmpd="sng" algn="ctr">
              <a:solidFill>
                <a:srgbClr val="4A66AC">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29" name="Freeform: Shape 28">
              <a:extLst>
                <a:ext uri="{FF2B5EF4-FFF2-40B4-BE49-F238E27FC236}">
                  <a16:creationId xmlns:a16="http://schemas.microsoft.com/office/drawing/2014/main" id="{C3682BD9-D256-4DA0-B479-3A33606E9483}"/>
                </a:ext>
              </a:extLst>
            </p:cNvPr>
            <p:cNvSpPr/>
            <p:nvPr/>
          </p:nvSpPr>
          <p:spPr>
            <a:xfrm>
              <a:off x="2215564" y="3384122"/>
              <a:ext cx="312991" cy="739807"/>
            </a:xfrm>
            <a:custGeom>
              <a:avLst/>
              <a:gdLst>
                <a:gd name="connsiteX0" fmla="*/ 0 w 266721"/>
                <a:gd name="connsiteY0" fmla="*/ 657225 h 657225"/>
                <a:gd name="connsiteX1" fmla="*/ 19050 w 266721"/>
                <a:gd name="connsiteY1" fmla="*/ 633413 h 657225"/>
                <a:gd name="connsiteX2" fmla="*/ 57150 w 266721"/>
                <a:gd name="connsiteY2" fmla="*/ 623888 h 657225"/>
                <a:gd name="connsiteX3" fmla="*/ 52387 w 266721"/>
                <a:gd name="connsiteY3" fmla="*/ 561975 h 657225"/>
                <a:gd name="connsiteX4" fmla="*/ 71437 w 266721"/>
                <a:gd name="connsiteY4" fmla="*/ 552450 h 657225"/>
                <a:gd name="connsiteX5" fmla="*/ 128587 w 266721"/>
                <a:gd name="connsiteY5" fmla="*/ 547688 h 657225"/>
                <a:gd name="connsiteX6" fmla="*/ 180975 w 266721"/>
                <a:gd name="connsiteY6" fmla="*/ 538163 h 657225"/>
                <a:gd name="connsiteX7" fmla="*/ 214312 w 266721"/>
                <a:gd name="connsiteY7" fmla="*/ 528638 h 657225"/>
                <a:gd name="connsiteX8" fmla="*/ 223837 w 266721"/>
                <a:gd name="connsiteY8" fmla="*/ 514350 h 657225"/>
                <a:gd name="connsiteX9" fmla="*/ 228600 w 266721"/>
                <a:gd name="connsiteY9" fmla="*/ 457200 h 657225"/>
                <a:gd name="connsiteX10" fmla="*/ 233362 w 266721"/>
                <a:gd name="connsiteY10" fmla="*/ 442913 h 657225"/>
                <a:gd name="connsiteX11" fmla="*/ 219075 w 266721"/>
                <a:gd name="connsiteY11" fmla="*/ 409575 h 657225"/>
                <a:gd name="connsiteX12" fmla="*/ 200025 w 266721"/>
                <a:gd name="connsiteY12" fmla="*/ 400050 h 657225"/>
                <a:gd name="connsiteX13" fmla="*/ 204787 w 266721"/>
                <a:gd name="connsiteY13" fmla="*/ 371475 h 657225"/>
                <a:gd name="connsiteX14" fmla="*/ 214312 w 266721"/>
                <a:gd name="connsiteY14" fmla="*/ 357188 h 657225"/>
                <a:gd name="connsiteX15" fmla="*/ 219075 w 266721"/>
                <a:gd name="connsiteY15" fmla="*/ 342900 h 657225"/>
                <a:gd name="connsiteX16" fmla="*/ 238125 w 266721"/>
                <a:gd name="connsiteY16" fmla="*/ 238125 h 657225"/>
                <a:gd name="connsiteX17" fmla="*/ 252412 w 266721"/>
                <a:gd name="connsiteY17" fmla="*/ 233363 h 657225"/>
                <a:gd name="connsiteX18" fmla="*/ 261937 w 266721"/>
                <a:gd name="connsiteY18" fmla="*/ 219075 h 657225"/>
                <a:gd name="connsiteX19" fmla="*/ 228600 w 266721"/>
                <a:gd name="connsiteY19" fmla="*/ 195263 h 657225"/>
                <a:gd name="connsiteX20" fmla="*/ 233362 w 266721"/>
                <a:gd name="connsiteY20" fmla="*/ 157163 h 657225"/>
                <a:gd name="connsiteX21" fmla="*/ 252412 w 266721"/>
                <a:gd name="connsiteY21" fmla="*/ 152400 h 657225"/>
                <a:gd name="connsiteX22" fmla="*/ 266700 w 266721"/>
                <a:gd name="connsiteY22" fmla="*/ 119063 h 657225"/>
                <a:gd name="connsiteX23" fmla="*/ 257175 w 266721"/>
                <a:gd name="connsiteY23" fmla="*/ 90488 h 657225"/>
                <a:gd name="connsiteX24" fmla="*/ 209550 w 266721"/>
                <a:gd name="connsiteY24" fmla="*/ 100013 h 657225"/>
                <a:gd name="connsiteX25" fmla="*/ 195262 w 266721"/>
                <a:gd name="connsiteY25" fmla="*/ 104775 h 657225"/>
                <a:gd name="connsiteX26" fmla="*/ 190500 w 266721"/>
                <a:gd name="connsiteY26" fmla="*/ 90488 h 657225"/>
                <a:gd name="connsiteX27" fmla="*/ 185737 w 266721"/>
                <a:gd name="connsiteY27" fmla="*/ 71438 h 657225"/>
                <a:gd name="connsiteX28" fmla="*/ 180975 w 266721"/>
                <a:gd name="connsiteY28" fmla="*/ 42863 h 657225"/>
                <a:gd name="connsiteX29" fmla="*/ 166687 w 266721"/>
                <a:gd name="connsiteY29" fmla="*/ 33338 h 657225"/>
                <a:gd name="connsiteX30" fmla="*/ 133350 w 266721"/>
                <a:gd name="connsiteY30" fmla="*/ 14288 h 657225"/>
                <a:gd name="connsiteX31" fmla="*/ 100012 w 266721"/>
                <a:gd name="connsiteY31" fmla="*/ 0 h 657225"/>
                <a:gd name="connsiteX32" fmla="*/ 66675 w 266721"/>
                <a:gd name="connsiteY32" fmla="*/ 4763 h 657225"/>
                <a:gd name="connsiteX33" fmla="*/ 52387 w 266721"/>
                <a:gd name="connsiteY33" fmla="*/ 14288 h 657225"/>
                <a:gd name="connsiteX34" fmla="*/ 47625 w 266721"/>
                <a:gd name="connsiteY34" fmla="*/ 42863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66721" h="657225">
                  <a:moveTo>
                    <a:pt x="0" y="657225"/>
                  </a:moveTo>
                  <a:cubicBezTo>
                    <a:pt x="6350" y="649288"/>
                    <a:pt x="11332" y="640028"/>
                    <a:pt x="19050" y="633413"/>
                  </a:cubicBezTo>
                  <a:cubicBezTo>
                    <a:pt x="23509" y="629591"/>
                    <a:pt x="56645" y="623989"/>
                    <a:pt x="57150" y="623888"/>
                  </a:cubicBezTo>
                  <a:cubicBezTo>
                    <a:pt x="55562" y="603250"/>
                    <a:pt x="48328" y="582272"/>
                    <a:pt x="52387" y="561975"/>
                  </a:cubicBezTo>
                  <a:cubicBezTo>
                    <a:pt x="53779" y="555013"/>
                    <a:pt x="64459" y="553758"/>
                    <a:pt x="71437" y="552450"/>
                  </a:cubicBezTo>
                  <a:cubicBezTo>
                    <a:pt x="90226" y="548927"/>
                    <a:pt x="109537" y="549275"/>
                    <a:pt x="128587" y="547688"/>
                  </a:cubicBezTo>
                  <a:cubicBezTo>
                    <a:pt x="171794" y="536885"/>
                    <a:pt x="118405" y="549539"/>
                    <a:pt x="180975" y="538163"/>
                  </a:cubicBezTo>
                  <a:cubicBezTo>
                    <a:pt x="194125" y="535772"/>
                    <a:pt x="202075" y="532717"/>
                    <a:pt x="214312" y="528638"/>
                  </a:cubicBezTo>
                  <a:cubicBezTo>
                    <a:pt x="217487" y="523875"/>
                    <a:pt x="222714" y="519963"/>
                    <a:pt x="223837" y="514350"/>
                  </a:cubicBezTo>
                  <a:cubicBezTo>
                    <a:pt x="227586" y="495605"/>
                    <a:pt x="226074" y="476148"/>
                    <a:pt x="228600" y="457200"/>
                  </a:cubicBezTo>
                  <a:cubicBezTo>
                    <a:pt x="229263" y="452224"/>
                    <a:pt x="231775" y="447675"/>
                    <a:pt x="233362" y="442913"/>
                  </a:cubicBezTo>
                  <a:cubicBezTo>
                    <a:pt x="230379" y="430979"/>
                    <a:pt x="229461" y="418230"/>
                    <a:pt x="219075" y="409575"/>
                  </a:cubicBezTo>
                  <a:cubicBezTo>
                    <a:pt x="213621" y="405030"/>
                    <a:pt x="206375" y="403225"/>
                    <a:pt x="200025" y="400050"/>
                  </a:cubicBezTo>
                  <a:cubicBezTo>
                    <a:pt x="201612" y="390525"/>
                    <a:pt x="201733" y="380636"/>
                    <a:pt x="204787" y="371475"/>
                  </a:cubicBezTo>
                  <a:cubicBezTo>
                    <a:pt x="206597" y="366045"/>
                    <a:pt x="211752" y="362307"/>
                    <a:pt x="214312" y="357188"/>
                  </a:cubicBezTo>
                  <a:cubicBezTo>
                    <a:pt x="216557" y="352698"/>
                    <a:pt x="217487" y="347663"/>
                    <a:pt x="219075" y="342900"/>
                  </a:cubicBezTo>
                  <a:cubicBezTo>
                    <a:pt x="221285" y="300907"/>
                    <a:pt x="203128" y="261457"/>
                    <a:pt x="238125" y="238125"/>
                  </a:cubicBezTo>
                  <a:cubicBezTo>
                    <a:pt x="242302" y="235340"/>
                    <a:pt x="247650" y="234950"/>
                    <a:pt x="252412" y="233363"/>
                  </a:cubicBezTo>
                  <a:cubicBezTo>
                    <a:pt x="255587" y="228600"/>
                    <a:pt x="261937" y="224799"/>
                    <a:pt x="261937" y="219075"/>
                  </a:cubicBezTo>
                  <a:cubicBezTo>
                    <a:pt x="261937" y="203382"/>
                    <a:pt x="236417" y="198390"/>
                    <a:pt x="228600" y="195263"/>
                  </a:cubicBezTo>
                  <a:cubicBezTo>
                    <a:pt x="223642" y="180389"/>
                    <a:pt x="217701" y="172824"/>
                    <a:pt x="233362" y="157163"/>
                  </a:cubicBezTo>
                  <a:cubicBezTo>
                    <a:pt x="237990" y="152535"/>
                    <a:pt x="246062" y="153988"/>
                    <a:pt x="252412" y="152400"/>
                  </a:cubicBezTo>
                  <a:cubicBezTo>
                    <a:pt x="253370" y="150484"/>
                    <a:pt x="267337" y="124795"/>
                    <a:pt x="266700" y="119063"/>
                  </a:cubicBezTo>
                  <a:cubicBezTo>
                    <a:pt x="265591" y="109084"/>
                    <a:pt x="260350" y="100013"/>
                    <a:pt x="257175" y="90488"/>
                  </a:cubicBezTo>
                  <a:cubicBezTo>
                    <a:pt x="241300" y="93663"/>
                    <a:pt x="225325" y="96373"/>
                    <a:pt x="209550" y="100013"/>
                  </a:cubicBezTo>
                  <a:cubicBezTo>
                    <a:pt x="204658" y="101142"/>
                    <a:pt x="199752" y="107020"/>
                    <a:pt x="195262" y="104775"/>
                  </a:cubicBezTo>
                  <a:cubicBezTo>
                    <a:pt x="190772" y="102530"/>
                    <a:pt x="191879" y="95315"/>
                    <a:pt x="190500" y="90488"/>
                  </a:cubicBezTo>
                  <a:cubicBezTo>
                    <a:pt x="188702" y="84194"/>
                    <a:pt x="187021" y="77856"/>
                    <a:pt x="185737" y="71438"/>
                  </a:cubicBezTo>
                  <a:cubicBezTo>
                    <a:pt x="183843" y="61969"/>
                    <a:pt x="185293" y="51500"/>
                    <a:pt x="180975" y="42863"/>
                  </a:cubicBezTo>
                  <a:cubicBezTo>
                    <a:pt x="178415" y="37743"/>
                    <a:pt x="171084" y="37002"/>
                    <a:pt x="166687" y="33338"/>
                  </a:cubicBezTo>
                  <a:cubicBezTo>
                    <a:pt x="142366" y="13070"/>
                    <a:pt x="164187" y="21997"/>
                    <a:pt x="133350" y="14288"/>
                  </a:cubicBezTo>
                  <a:cubicBezTo>
                    <a:pt x="129631" y="12429"/>
                    <a:pt x="107019" y="0"/>
                    <a:pt x="100012" y="0"/>
                  </a:cubicBezTo>
                  <a:cubicBezTo>
                    <a:pt x="88787" y="0"/>
                    <a:pt x="77787" y="3175"/>
                    <a:pt x="66675" y="4763"/>
                  </a:cubicBezTo>
                  <a:cubicBezTo>
                    <a:pt x="61912" y="7938"/>
                    <a:pt x="55963" y="9818"/>
                    <a:pt x="52387" y="14288"/>
                  </a:cubicBezTo>
                  <a:cubicBezTo>
                    <a:pt x="46119" y="22123"/>
                    <a:pt x="47625" y="33963"/>
                    <a:pt x="47625" y="42863"/>
                  </a:cubicBezTo>
                </a:path>
              </a:pathLst>
            </a:custGeom>
            <a:noFill/>
            <a:ln w="76200" cap="flat" cmpd="sng" algn="ctr">
              <a:solidFill>
                <a:srgbClr val="FFC000">
                  <a:alpha val="2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kern="0">
                <a:solidFill>
                  <a:prstClr val="white"/>
                </a:solidFill>
                <a:latin typeface="Calibri" panose="020F0502020204030204"/>
              </a:endParaRPr>
            </a:p>
          </p:txBody>
        </p:sp>
        <p:sp>
          <p:nvSpPr>
            <p:cNvPr id="31" name="Freeform: Shape 30">
              <a:extLst>
                <a:ext uri="{FF2B5EF4-FFF2-40B4-BE49-F238E27FC236}">
                  <a16:creationId xmlns:a16="http://schemas.microsoft.com/office/drawing/2014/main" id="{25920FFB-2D12-471F-B95A-86A9F1454F94}"/>
                </a:ext>
              </a:extLst>
            </p:cNvPr>
            <p:cNvSpPr/>
            <p:nvPr/>
          </p:nvSpPr>
          <p:spPr>
            <a:xfrm>
              <a:off x="1740525" y="1759764"/>
              <a:ext cx="843891" cy="1811992"/>
            </a:xfrm>
            <a:custGeom>
              <a:avLst/>
              <a:gdLst>
                <a:gd name="connsiteX0" fmla="*/ 0 w 719138"/>
                <a:gd name="connsiteY0" fmla="*/ 0 h 1609725"/>
                <a:gd name="connsiteX1" fmla="*/ 23813 w 719138"/>
                <a:gd name="connsiteY1" fmla="*/ 4762 h 1609725"/>
                <a:gd name="connsiteX2" fmla="*/ 28575 w 719138"/>
                <a:gd name="connsiteY2" fmla="*/ 19050 h 1609725"/>
                <a:gd name="connsiteX3" fmla="*/ 33338 w 719138"/>
                <a:gd name="connsiteY3" fmla="*/ 57150 h 1609725"/>
                <a:gd name="connsiteX4" fmla="*/ 42863 w 719138"/>
                <a:gd name="connsiteY4" fmla="*/ 85725 h 1609725"/>
                <a:gd name="connsiteX5" fmla="*/ 57150 w 719138"/>
                <a:gd name="connsiteY5" fmla="*/ 138112 h 1609725"/>
                <a:gd name="connsiteX6" fmla="*/ 71438 w 719138"/>
                <a:gd name="connsiteY6" fmla="*/ 147637 h 1609725"/>
                <a:gd name="connsiteX7" fmla="*/ 104775 w 719138"/>
                <a:gd name="connsiteY7" fmla="*/ 190500 h 1609725"/>
                <a:gd name="connsiteX8" fmla="*/ 119063 w 719138"/>
                <a:gd name="connsiteY8" fmla="*/ 233362 h 1609725"/>
                <a:gd name="connsiteX9" fmla="*/ 123825 w 719138"/>
                <a:gd name="connsiteY9" fmla="*/ 247650 h 1609725"/>
                <a:gd name="connsiteX10" fmla="*/ 128588 w 719138"/>
                <a:gd name="connsiteY10" fmla="*/ 261937 h 1609725"/>
                <a:gd name="connsiteX11" fmla="*/ 138113 w 719138"/>
                <a:gd name="connsiteY11" fmla="*/ 304800 h 1609725"/>
                <a:gd name="connsiteX12" fmla="*/ 147638 w 719138"/>
                <a:gd name="connsiteY12" fmla="*/ 338137 h 1609725"/>
                <a:gd name="connsiteX13" fmla="*/ 152400 w 719138"/>
                <a:gd name="connsiteY13" fmla="*/ 376237 h 1609725"/>
                <a:gd name="connsiteX14" fmla="*/ 166688 w 719138"/>
                <a:gd name="connsiteY14" fmla="*/ 481012 h 1609725"/>
                <a:gd name="connsiteX15" fmla="*/ 180975 w 719138"/>
                <a:gd name="connsiteY15" fmla="*/ 523875 h 1609725"/>
                <a:gd name="connsiteX16" fmla="*/ 185738 w 719138"/>
                <a:gd name="connsiteY16" fmla="*/ 538162 h 1609725"/>
                <a:gd name="connsiteX17" fmla="*/ 195263 w 719138"/>
                <a:gd name="connsiteY17" fmla="*/ 557212 h 1609725"/>
                <a:gd name="connsiteX18" fmla="*/ 190500 w 719138"/>
                <a:gd name="connsiteY18" fmla="*/ 609600 h 1609725"/>
                <a:gd name="connsiteX19" fmla="*/ 185738 w 719138"/>
                <a:gd name="connsiteY19" fmla="*/ 623887 h 1609725"/>
                <a:gd name="connsiteX20" fmla="*/ 219075 w 719138"/>
                <a:gd name="connsiteY20" fmla="*/ 638175 h 1609725"/>
                <a:gd name="connsiteX21" fmla="*/ 233363 w 719138"/>
                <a:gd name="connsiteY21" fmla="*/ 695325 h 1609725"/>
                <a:gd name="connsiteX22" fmla="*/ 247650 w 719138"/>
                <a:gd name="connsiteY22" fmla="*/ 704850 h 1609725"/>
                <a:gd name="connsiteX23" fmla="*/ 295275 w 719138"/>
                <a:gd name="connsiteY23" fmla="*/ 738187 h 1609725"/>
                <a:gd name="connsiteX24" fmla="*/ 309563 w 719138"/>
                <a:gd name="connsiteY24" fmla="*/ 747712 h 1609725"/>
                <a:gd name="connsiteX25" fmla="*/ 314325 w 719138"/>
                <a:gd name="connsiteY25" fmla="*/ 762000 h 1609725"/>
                <a:gd name="connsiteX26" fmla="*/ 319088 w 719138"/>
                <a:gd name="connsiteY26" fmla="*/ 781050 h 1609725"/>
                <a:gd name="connsiteX27" fmla="*/ 323850 w 719138"/>
                <a:gd name="connsiteY27" fmla="*/ 795337 h 1609725"/>
                <a:gd name="connsiteX28" fmla="*/ 328613 w 719138"/>
                <a:gd name="connsiteY28" fmla="*/ 814387 h 1609725"/>
                <a:gd name="connsiteX29" fmla="*/ 342900 w 719138"/>
                <a:gd name="connsiteY29" fmla="*/ 842962 h 1609725"/>
                <a:gd name="connsiteX30" fmla="*/ 361950 w 719138"/>
                <a:gd name="connsiteY30" fmla="*/ 847725 h 1609725"/>
                <a:gd name="connsiteX31" fmla="*/ 376238 w 719138"/>
                <a:gd name="connsiteY31" fmla="*/ 876300 h 1609725"/>
                <a:gd name="connsiteX32" fmla="*/ 385763 w 719138"/>
                <a:gd name="connsiteY32" fmla="*/ 890587 h 1609725"/>
                <a:gd name="connsiteX33" fmla="*/ 390525 w 719138"/>
                <a:gd name="connsiteY33" fmla="*/ 947737 h 1609725"/>
                <a:gd name="connsiteX34" fmla="*/ 400050 w 719138"/>
                <a:gd name="connsiteY34" fmla="*/ 962025 h 1609725"/>
                <a:gd name="connsiteX35" fmla="*/ 409575 w 719138"/>
                <a:gd name="connsiteY35" fmla="*/ 1014412 h 1609725"/>
                <a:gd name="connsiteX36" fmla="*/ 419100 w 719138"/>
                <a:gd name="connsiteY36" fmla="*/ 1028700 h 1609725"/>
                <a:gd name="connsiteX37" fmla="*/ 423863 w 719138"/>
                <a:gd name="connsiteY37" fmla="*/ 1042987 h 1609725"/>
                <a:gd name="connsiteX38" fmla="*/ 471488 w 719138"/>
                <a:gd name="connsiteY38" fmla="*/ 1047750 h 1609725"/>
                <a:gd name="connsiteX39" fmla="*/ 509588 w 719138"/>
                <a:gd name="connsiteY39" fmla="*/ 1057275 h 1609725"/>
                <a:gd name="connsiteX40" fmla="*/ 547688 w 719138"/>
                <a:gd name="connsiteY40" fmla="*/ 1076325 h 1609725"/>
                <a:gd name="connsiteX41" fmla="*/ 557213 w 719138"/>
                <a:gd name="connsiteY41" fmla="*/ 1104900 h 1609725"/>
                <a:gd name="connsiteX42" fmla="*/ 561975 w 719138"/>
                <a:gd name="connsiteY42" fmla="*/ 1119187 h 1609725"/>
                <a:gd name="connsiteX43" fmla="*/ 561975 w 719138"/>
                <a:gd name="connsiteY43" fmla="*/ 1238250 h 1609725"/>
                <a:gd name="connsiteX44" fmla="*/ 566738 w 719138"/>
                <a:gd name="connsiteY44" fmla="*/ 1257300 h 1609725"/>
                <a:gd name="connsiteX45" fmla="*/ 595313 w 719138"/>
                <a:gd name="connsiteY45" fmla="*/ 1271587 h 1609725"/>
                <a:gd name="connsiteX46" fmla="*/ 604838 w 719138"/>
                <a:gd name="connsiteY46" fmla="*/ 1285875 h 1609725"/>
                <a:gd name="connsiteX47" fmla="*/ 633413 w 719138"/>
                <a:gd name="connsiteY47" fmla="*/ 1309687 h 1609725"/>
                <a:gd name="connsiteX48" fmla="*/ 638175 w 719138"/>
                <a:gd name="connsiteY48" fmla="*/ 1347787 h 1609725"/>
                <a:gd name="connsiteX49" fmla="*/ 657225 w 719138"/>
                <a:gd name="connsiteY49" fmla="*/ 1352550 h 1609725"/>
                <a:gd name="connsiteX50" fmla="*/ 666750 w 719138"/>
                <a:gd name="connsiteY50" fmla="*/ 1366837 h 1609725"/>
                <a:gd name="connsiteX51" fmla="*/ 681038 w 719138"/>
                <a:gd name="connsiteY51" fmla="*/ 1381125 h 1609725"/>
                <a:gd name="connsiteX52" fmla="*/ 690563 w 719138"/>
                <a:gd name="connsiteY52" fmla="*/ 1400175 h 1609725"/>
                <a:gd name="connsiteX53" fmla="*/ 709613 w 719138"/>
                <a:gd name="connsiteY53" fmla="*/ 1428750 h 1609725"/>
                <a:gd name="connsiteX54" fmla="*/ 709613 w 719138"/>
                <a:gd name="connsiteY54" fmla="*/ 1481137 h 1609725"/>
                <a:gd name="connsiteX55" fmla="*/ 700088 w 719138"/>
                <a:gd name="connsiteY55" fmla="*/ 1495425 h 1609725"/>
                <a:gd name="connsiteX56" fmla="*/ 709613 w 719138"/>
                <a:gd name="connsiteY56" fmla="*/ 1547812 h 1609725"/>
                <a:gd name="connsiteX57" fmla="*/ 719138 w 719138"/>
                <a:gd name="connsiteY57" fmla="*/ 1562100 h 1609725"/>
                <a:gd name="connsiteX58" fmla="*/ 700088 w 719138"/>
                <a:gd name="connsiteY58" fmla="*/ 1604962 h 1609725"/>
                <a:gd name="connsiteX59" fmla="*/ 685800 w 719138"/>
                <a:gd name="connsiteY59" fmla="*/ 1609725 h 1609725"/>
                <a:gd name="connsiteX60" fmla="*/ 657225 w 719138"/>
                <a:gd name="connsiteY60" fmla="*/ 1600200 h 1609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719138" h="1609725">
                  <a:moveTo>
                    <a:pt x="0" y="0"/>
                  </a:moveTo>
                  <a:cubicBezTo>
                    <a:pt x="7938" y="1587"/>
                    <a:pt x="17078" y="272"/>
                    <a:pt x="23813" y="4762"/>
                  </a:cubicBezTo>
                  <a:cubicBezTo>
                    <a:pt x="27990" y="7547"/>
                    <a:pt x="27677" y="14111"/>
                    <a:pt x="28575" y="19050"/>
                  </a:cubicBezTo>
                  <a:cubicBezTo>
                    <a:pt x="30865" y="31642"/>
                    <a:pt x="30656" y="44635"/>
                    <a:pt x="33338" y="57150"/>
                  </a:cubicBezTo>
                  <a:cubicBezTo>
                    <a:pt x="35442" y="66967"/>
                    <a:pt x="40894" y="75880"/>
                    <a:pt x="42863" y="85725"/>
                  </a:cubicBezTo>
                  <a:cubicBezTo>
                    <a:pt x="44348" y="93152"/>
                    <a:pt x="51572" y="134393"/>
                    <a:pt x="57150" y="138112"/>
                  </a:cubicBezTo>
                  <a:lnTo>
                    <a:pt x="71438" y="147637"/>
                  </a:lnTo>
                  <a:cubicBezTo>
                    <a:pt x="94224" y="181816"/>
                    <a:pt x="82394" y="168117"/>
                    <a:pt x="104775" y="190500"/>
                  </a:cubicBezTo>
                  <a:lnTo>
                    <a:pt x="119063" y="233362"/>
                  </a:lnTo>
                  <a:lnTo>
                    <a:pt x="123825" y="247650"/>
                  </a:lnTo>
                  <a:cubicBezTo>
                    <a:pt x="125412" y="252412"/>
                    <a:pt x="127604" y="257014"/>
                    <a:pt x="128588" y="261937"/>
                  </a:cubicBezTo>
                  <a:cubicBezTo>
                    <a:pt x="131864" y="278319"/>
                    <a:pt x="133626" y="289096"/>
                    <a:pt x="138113" y="304800"/>
                  </a:cubicBezTo>
                  <a:cubicBezTo>
                    <a:pt x="151778" y="352626"/>
                    <a:pt x="132748" y="278582"/>
                    <a:pt x="147638" y="338137"/>
                  </a:cubicBezTo>
                  <a:cubicBezTo>
                    <a:pt x="149225" y="350837"/>
                    <a:pt x="151455" y="363473"/>
                    <a:pt x="152400" y="376237"/>
                  </a:cubicBezTo>
                  <a:cubicBezTo>
                    <a:pt x="159784" y="475921"/>
                    <a:pt x="139969" y="440934"/>
                    <a:pt x="166688" y="481012"/>
                  </a:cubicBezTo>
                  <a:lnTo>
                    <a:pt x="180975" y="523875"/>
                  </a:lnTo>
                  <a:cubicBezTo>
                    <a:pt x="182562" y="528637"/>
                    <a:pt x="183493" y="533672"/>
                    <a:pt x="185738" y="538162"/>
                  </a:cubicBezTo>
                  <a:lnTo>
                    <a:pt x="195263" y="557212"/>
                  </a:lnTo>
                  <a:cubicBezTo>
                    <a:pt x="193675" y="574675"/>
                    <a:pt x="192980" y="592242"/>
                    <a:pt x="190500" y="609600"/>
                  </a:cubicBezTo>
                  <a:cubicBezTo>
                    <a:pt x="189790" y="614569"/>
                    <a:pt x="183874" y="619226"/>
                    <a:pt x="185738" y="623887"/>
                  </a:cubicBezTo>
                  <a:cubicBezTo>
                    <a:pt x="189392" y="633023"/>
                    <a:pt x="212860" y="636621"/>
                    <a:pt x="219075" y="638175"/>
                  </a:cubicBezTo>
                  <a:cubicBezTo>
                    <a:pt x="221723" y="662005"/>
                    <a:pt x="216958" y="678919"/>
                    <a:pt x="233363" y="695325"/>
                  </a:cubicBezTo>
                  <a:cubicBezTo>
                    <a:pt x="237410" y="699372"/>
                    <a:pt x="242888" y="701675"/>
                    <a:pt x="247650" y="704850"/>
                  </a:cubicBezTo>
                  <a:cubicBezTo>
                    <a:pt x="261222" y="745567"/>
                    <a:pt x="247212" y="732180"/>
                    <a:pt x="295275" y="738187"/>
                  </a:cubicBezTo>
                  <a:cubicBezTo>
                    <a:pt x="300038" y="741362"/>
                    <a:pt x="305987" y="743242"/>
                    <a:pt x="309563" y="747712"/>
                  </a:cubicBezTo>
                  <a:cubicBezTo>
                    <a:pt x="312699" y="751632"/>
                    <a:pt x="312946" y="757173"/>
                    <a:pt x="314325" y="762000"/>
                  </a:cubicBezTo>
                  <a:cubicBezTo>
                    <a:pt x="316123" y="768294"/>
                    <a:pt x="317290" y="774756"/>
                    <a:pt x="319088" y="781050"/>
                  </a:cubicBezTo>
                  <a:cubicBezTo>
                    <a:pt x="320467" y="785877"/>
                    <a:pt x="322471" y="790510"/>
                    <a:pt x="323850" y="795337"/>
                  </a:cubicBezTo>
                  <a:cubicBezTo>
                    <a:pt x="325648" y="801631"/>
                    <a:pt x="326815" y="808093"/>
                    <a:pt x="328613" y="814387"/>
                  </a:cubicBezTo>
                  <a:cubicBezTo>
                    <a:pt x="330851" y="822219"/>
                    <a:pt x="335532" y="838050"/>
                    <a:pt x="342900" y="842962"/>
                  </a:cubicBezTo>
                  <a:cubicBezTo>
                    <a:pt x="348346" y="846593"/>
                    <a:pt x="355600" y="846137"/>
                    <a:pt x="361950" y="847725"/>
                  </a:cubicBezTo>
                  <a:cubicBezTo>
                    <a:pt x="389246" y="888668"/>
                    <a:pt x="356520" y="836866"/>
                    <a:pt x="376238" y="876300"/>
                  </a:cubicBezTo>
                  <a:cubicBezTo>
                    <a:pt x="378798" y="881419"/>
                    <a:pt x="382588" y="885825"/>
                    <a:pt x="385763" y="890587"/>
                  </a:cubicBezTo>
                  <a:cubicBezTo>
                    <a:pt x="387350" y="909637"/>
                    <a:pt x="386776" y="928992"/>
                    <a:pt x="390525" y="947737"/>
                  </a:cubicBezTo>
                  <a:cubicBezTo>
                    <a:pt x="391648" y="953350"/>
                    <a:pt x="398040" y="956666"/>
                    <a:pt x="400050" y="962025"/>
                  </a:cubicBezTo>
                  <a:cubicBezTo>
                    <a:pt x="406091" y="978135"/>
                    <a:pt x="404217" y="998336"/>
                    <a:pt x="409575" y="1014412"/>
                  </a:cubicBezTo>
                  <a:cubicBezTo>
                    <a:pt x="411385" y="1019842"/>
                    <a:pt x="416540" y="1023580"/>
                    <a:pt x="419100" y="1028700"/>
                  </a:cubicBezTo>
                  <a:cubicBezTo>
                    <a:pt x="421345" y="1033190"/>
                    <a:pt x="419145" y="1041271"/>
                    <a:pt x="423863" y="1042987"/>
                  </a:cubicBezTo>
                  <a:cubicBezTo>
                    <a:pt x="438857" y="1048439"/>
                    <a:pt x="455613" y="1046162"/>
                    <a:pt x="471488" y="1047750"/>
                  </a:cubicBezTo>
                  <a:cubicBezTo>
                    <a:pt x="484188" y="1050925"/>
                    <a:pt x="500331" y="1048018"/>
                    <a:pt x="509588" y="1057275"/>
                  </a:cubicBezTo>
                  <a:cubicBezTo>
                    <a:pt x="529599" y="1077286"/>
                    <a:pt x="517271" y="1070241"/>
                    <a:pt x="547688" y="1076325"/>
                  </a:cubicBezTo>
                  <a:lnTo>
                    <a:pt x="557213" y="1104900"/>
                  </a:lnTo>
                  <a:lnTo>
                    <a:pt x="561975" y="1119187"/>
                  </a:lnTo>
                  <a:cubicBezTo>
                    <a:pt x="552970" y="1173222"/>
                    <a:pt x="554447" y="1151674"/>
                    <a:pt x="561975" y="1238250"/>
                  </a:cubicBezTo>
                  <a:cubicBezTo>
                    <a:pt x="562542" y="1244771"/>
                    <a:pt x="563107" y="1251854"/>
                    <a:pt x="566738" y="1257300"/>
                  </a:cubicBezTo>
                  <a:cubicBezTo>
                    <a:pt x="572014" y="1265215"/>
                    <a:pt x="587162" y="1268870"/>
                    <a:pt x="595313" y="1271587"/>
                  </a:cubicBezTo>
                  <a:cubicBezTo>
                    <a:pt x="598488" y="1276350"/>
                    <a:pt x="600441" y="1282211"/>
                    <a:pt x="604838" y="1285875"/>
                  </a:cubicBezTo>
                  <a:cubicBezTo>
                    <a:pt x="641094" y="1316089"/>
                    <a:pt x="610206" y="1274877"/>
                    <a:pt x="633413" y="1309687"/>
                  </a:cubicBezTo>
                  <a:cubicBezTo>
                    <a:pt x="635000" y="1322387"/>
                    <a:pt x="631960" y="1336599"/>
                    <a:pt x="638175" y="1347787"/>
                  </a:cubicBezTo>
                  <a:cubicBezTo>
                    <a:pt x="641354" y="1353509"/>
                    <a:pt x="651779" y="1348919"/>
                    <a:pt x="657225" y="1352550"/>
                  </a:cubicBezTo>
                  <a:cubicBezTo>
                    <a:pt x="661987" y="1355725"/>
                    <a:pt x="663086" y="1362440"/>
                    <a:pt x="666750" y="1366837"/>
                  </a:cubicBezTo>
                  <a:cubicBezTo>
                    <a:pt x="671062" y="1372011"/>
                    <a:pt x="677123" y="1375644"/>
                    <a:pt x="681038" y="1381125"/>
                  </a:cubicBezTo>
                  <a:cubicBezTo>
                    <a:pt x="685165" y="1386902"/>
                    <a:pt x="686910" y="1394087"/>
                    <a:pt x="690563" y="1400175"/>
                  </a:cubicBezTo>
                  <a:cubicBezTo>
                    <a:pt x="696453" y="1409991"/>
                    <a:pt x="709613" y="1428750"/>
                    <a:pt x="709613" y="1428750"/>
                  </a:cubicBezTo>
                  <a:cubicBezTo>
                    <a:pt x="717049" y="1451060"/>
                    <a:pt x="718498" y="1448558"/>
                    <a:pt x="709613" y="1481137"/>
                  </a:cubicBezTo>
                  <a:cubicBezTo>
                    <a:pt x="708107" y="1486659"/>
                    <a:pt x="703263" y="1490662"/>
                    <a:pt x="700088" y="1495425"/>
                  </a:cubicBezTo>
                  <a:cubicBezTo>
                    <a:pt x="701731" y="1508566"/>
                    <a:pt x="702270" y="1533126"/>
                    <a:pt x="709613" y="1547812"/>
                  </a:cubicBezTo>
                  <a:cubicBezTo>
                    <a:pt x="712173" y="1552932"/>
                    <a:pt x="715963" y="1557337"/>
                    <a:pt x="719138" y="1562100"/>
                  </a:cubicBezTo>
                  <a:cubicBezTo>
                    <a:pt x="716227" y="1570832"/>
                    <a:pt x="710380" y="1596729"/>
                    <a:pt x="700088" y="1604962"/>
                  </a:cubicBezTo>
                  <a:cubicBezTo>
                    <a:pt x="696168" y="1608098"/>
                    <a:pt x="690563" y="1608137"/>
                    <a:pt x="685800" y="1609725"/>
                  </a:cubicBezTo>
                  <a:cubicBezTo>
                    <a:pt x="667550" y="1597558"/>
                    <a:pt x="677237" y="1600200"/>
                    <a:pt x="657225" y="1600200"/>
                  </a:cubicBezTo>
                </a:path>
              </a:pathLst>
            </a:custGeom>
            <a:noFill/>
            <a:ln w="76200" cap="flat" cmpd="sng" algn="ctr">
              <a:solidFill>
                <a:srgbClr val="FFC000">
                  <a:alpha val="50000"/>
                </a:srgbClr>
              </a:solidFill>
              <a:prstDash val="solid"/>
              <a:miter lim="800000"/>
            </a:ln>
            <a:effectLst/>
          </p:spPr>
          <p:txBody>
            <a:bodyPr rtlCol="0" anchor="ctr"/>
            <a:lstStyle/>
            <a:p>
              <a:pPr algn="ctr" defTabSz="914377">
                <a:defRPr/>
              </a:pPr>
              <a:endParaRPr lang="en-US" kern="0">
                <a:solidFill>
                  <a:srgbClr val="FF0000"/>
                </a:solidFill>
                <a:latin typeface="Calibri" panose="020F0502020204030204"/>
              </a:endParaRPr>
            </a:p>
          </p:txBody>
        </p:sp>
        <p:sp>
          <p:nvSpPr>
            <p:cNvPr id="32" name="5-Point Star 5">
              <a:extLst>
                <a:ext uri="{FF2B5EF4-FFF2-40B4-BE49-F238E27FC236}">
                  <a16:creationId xmlns:a16="http://schemas.microsoft.com/office/drawing/2014/main" id="{5CC35CF9-3D6B-4E22-82EC-DD96D12FE167}"/>
                </a:ext>
              </a:extLst>
            </p:cNvPr>
            <p:cNvSpPr/>
            <p:nvPr/>
          </p:nvSpPr>
          <p:spPr>
            <a:xfrm>
              <a:off x="2418673" y="3254300"/>
              <a:ext cx="329333" cy="267775"/>
            </a:xfrm>
            <a:prstGeom prst="star5">
              <a:avLst/>
            </a:prstGeom>
            <a:solidFill>
              <a:srgbClr val="C00000">
                <a:alpha val="80000"/>
              </a:srgbClr>
            </a:solidFill>
            <a:ln w="12700" cap="flat" cmpd="sng" algn="ctr">
              <a:solidFill>
                <a:srgbClr val="4A66AC">
                  <a:shade val="50000"/>
                </a:srgbClr>
              </a:solidFill>
              <a:prstDash val="solid"/>
              <a:miter lim="800000"/>
            </a:ln>
            <a:effectLst/>
          </p:spPr>
          <p:txBody>
            <a:bodyPr rtlCol="0" anchor="ctr"/>
            <a:lstStyle/>
            <a:p>
              <a:pPr algn="ctr" defTabSz="914377">
                <a:defRPr/>
              </a:pPr>
              <a:endParaRPr lang="en-US" kern="0">
                <a:solidFill>
                  <a:prstClr val="white"/>
                </a:solidFill>
                <a:latin typeface="Calibri" panose="020F0502020204030204"/>
              </a:endParaRPr>
            </a:p>
          </p:txBody>
        </p:sp>
        <p:sp>
          <p:nvSpPr>
            <p:cNvPr id="33" name="Freeform: Shape 32">
              <a:extLst>
                <a:ext uri="{FF2B5EF4-FFF2-40B4-BE49-F238E27FC236}">
                  <a16:creationId xmlns:a16="http://schemas.microsoft.com/office/drawing/2014/main" id="{CA0D1905-EB1E-476B-9872-7EF2BD70BB43}"/>
                </a:ext>
              </a:extLst>
            </p:cNvPr>
            <p:cNvSpPr/>
            <p:nvPr/>
          </p:nvSpPr>
          <p:spPr>
            <a:xfrm>
              <a:off x="1606397" y="2714008"/>
              <a:ext cx="122951" cy="58970"/>
            </a:xfrm>
            <a:custGeom>
              <a:avLst/>
              <a:gdLst>
                <a:gd name="connsiteX0" fmla="*/ 104775 w 104775"/>
                <a:gd name="connsiteY0" fmla="*/ 0 h 52387"/>
                <a:gd name="connsiteX1" fmla="*/ 52388 w 104775"/>
                <a:gd name="connsiteY1" fmla="*/ 9525 h 52387"/>
                <a:gd name="connsiteX2" fmla="*/ 42863 w 104775"/>
                <a:gd name="connsiteY2" fmla="*/ 38100 h 52387"/>
                <a:gd name="connsiteX3" fmla="*/ 28575 w 104775"/>
                <a:gd name="connsiteY3" fmla="*/ 42862 h 52387"/>
                <a:gd name="connsiteX4" fmla="*/ 9525 w 104775"/>
                <a:gd name="connsiteY4" fmla="*/ 47625 h 52387"/>
                <a:gd name="connsiteX5" fmla="*/ 0 w 104775"/>
                <a:gd name="connsiteY5" fmla="*/ 52387 h 52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775" h="52387">
                  <a:moveTo>
                    <a:pt x="104775" y="0"/>
                  </a:moveTo>
                  <a:cubicBezTo>
                    <a:pt x="87313" y="3175"/>
                    <a:pt x="67504" y="223"/>
                    <a:pt x="52388" y="9525"/>
                  </a:cubicBezTo>
                  <a:cubicBezTo>
                    <a:pt x="43837" y="14787"/>
                    <a:pt x="52388" y="34925"/>
                    <a:pt x="42863" y="38100"/>
                  </a:cubicBezTo>
                  <a:cubicBezTo>
                    <a:pt x="38100" y="39687"/>
                    <a:pt x="33402" y="41483"/>
                    <a:pt x="28575" y="42862"/>
                  </a:cubicBezTo>
                  <a:cubicBezTo>
                    <a:pt x="22281" y="44660"/>
                    <a:pt x="15735" y="45555"/>
                    <a:pt x="9525" y="47625"/>
                  </a:cubicBezTo>
                  <a:cubicBezTo>
                    <a:pt x="6157" y="48748"/>
                    <a:pt x="3175" y="50800"/>
                    <a:pt x="0" y="52387"/>
                  </a:cubicBezTo>
                </a:path>
              </a:pathLst>
            </a:custGeom>
            <a:noFill/>
            <a:ln w="76200" cap="flat" cmpd="sng" algn="ctr">
              <a:solidFill>
                <a:srgbClr val="FFC000">
                  <a:alpha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kern="0">
                <a:solidFill>
                  <a:prstClr val="white"/>
                </a:solidFill>
                <a:latin typeface="Calibri" panose="020F0502020204030204"/>
              </a:endParaRPr>
            </a:p>
          </p:txBody>
        </p:sp>
        <p:sp>
          <p:nvSpPr>
            <p:cNvPr id="34" name="Freeform: Shape 33">
              <a:extLst>
                <a:ext uri="{FF2B5EF4-FFF2-40B4-BE49-F238E27FC236}">
                  <a16:creationId xmlns:a16="http://schemas.microsoft.com/office/drawing/2014/main" id="{91EEEEB8-ECD6-4736-99DD-BEFF6BC72E0A}"/>
                </a:ext>
              </a:extLst>
            </p:cNvPr>
            <p:cNvSpPr/>
            <p:nvPr/>
          </p:nvSpPr>
          <p:spPr>
            <a:xfrm>
              <a:off x="1468057" y="2569262"/>
              <a:ext cx="234725" cy="487844"/>
            </a:xfrm>
            <a:custGeom>
              <a:avLst/>
              <a:gdLst>
                <a:gd name="connsiteX0" fmla="*/ 200025 w 200025"/>
                <a:gd name="connsiteY0" fmla="*/ 433388 h 433388"/>
                <a:gd name="connsiteX1" fmla="*/ 185737 w 200025"/>
                <a:gd name="connsiteY1" fmla="*/ 357188 h 433388"/>
                <a:gd name="connsiteX2" fmla="*/ 180975 w 200025"/>
                <a:gd name="connsiteY2" fmla="*/ 300038 h 433388"/>
                <a:gd name="connsiteX3" fmla="*/ 157162 w 200025"/>
                <a:gd name="connsiteY3" fmla="*/ 257175 h 433388"/>
                <a:gd name="connsiteX4" fmla="*/ 138112 w 200025"/>
                <a:gd name="connsiteY4" fmla="*/ 228600 h 433388"/>
                <a:gd name="connsiteX5" fmla="*/ 133350 w 200025"/>
                <a:gd name="connsiteY5" fmla="*/ 185738 h 433388"/>
                <a:gd name="connsiteX6" fmla="*/ 123825 w 200025"/>
                <a:gd name="connsiteY6" fmla="*/ 171450 h 433388"/>
                <a:gd name="connsiteX7" fmla="*/ 109537 w 200025"/>
                <a:gd name="connsiteY7" fmla="*/ 142875 h 433388"/>
                <a:gd name="connsiteX8" fmla="*/ 85725 w 200025"/>
                <a:gd name="connsiteY8" fmla="*/ 100013 h 433388"/>
                <a:gd name="connsiteX9" fmla="*/ 76200 w 200025"/>
                <a:gd name="connsiteY9" fmla="*/ 85725 h 433388"/>
                <a:gd name="connsiteX10" fmla="*/ 61912 w 200025"/>
                <a:gd name="connsiteY10" fmla="*/ 80963 h 433388"/>
                <a:gd name="connsiteX11" fmla="*/ 28575 w 200025"/>
                <a:gd name="connsiteY11" fmla="*/ 42863 h 433388"/>
                <a:gd name="connsiteX12" fmla="*/ 19050 w 200025"/>
                <a:gd name="connsiteY12" fmla="*/ 28575 h 433388"/>
                <a:gd name="connsiteX13" fmla="*/ 4762 w 200025"/>
                <a:gd name="connsiteY13" fmla="*/ 14288 h 433388"/>
                <a:gd name="connsiteX14" fmla="*/ 0 w 200025"/>
                <a:gd name="connsiteY14" fmla="*/ 0 h 43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0025" h="433388">
                  <a:moveTo>
                    <a:pt x="200025" y="433388"/>
                  </a:moveTo>
                  <a:cubicBezTo>
                    <a:pt x="192521" y="399620"/>
                    <a:pt x="189152" y="389634"/>
                    <a:pt x="185737" y="357188"/>
                  </a:cubicBezTo>
                  <a:cubicBezTo>
                    <a:pt x="183736" y="338177"/>
                    <a:pt x="184118" y="318894"/>
                    <a:pt x="180975" y="300038"/>
                  </a:cubicBezTo>
                  <a:cubicBezTo>
                    <a:pt x="174805" y="263016"/>
                    <a:pt x="174870" y="279942"/>
                    <a:pt x="157162" y="257175"/>
                  </a:cubicBezTo>
                  <a:cubicBezTo>
                    <a:pt x="150134" y="248139"/>
                    <a:pt x="138112" y="228600"/>
                    <a:pt x="138112" y="228600"/>
                  </a:cubicBezTo>
                  <a:cubicBezTo>
                    <a:pt x="136525" y="214313"/>
                    <a:pt x="136836" y="199684"/>
                    <a:pt x="133350" y="185738"/>
                  </a:cubicBezTo>
                  <a:cubicBezTo>
                    <a:pt x="131962" y="180185"/>
                    <a:pt x="126385" y="176570"/>
                    <a:pt x="123825" y="171450"/>
                  </a:cubicBezTo>
                  <a:cubicBezTo>
                    <a:pt x="104106" y="132014"/>
                    <a:pt x="136835" y="183824"/>
                    <a:pt x="109537" y="142875"/>
                  </a:cubicBezTo>
                  <a:cubicBezTo>
                    <a:pt x="101155" y="117727"/>
                    <a:pt x="107560" y="132766"/>
                    <a:pt x="85725" y="100013"/>
                  </a:cubicBezTo>
                  <a:cubicBezTo>
                    <a:pt x="82550" y="95250"/>
                    <a:pt x="81630" y="87535"/>
                    <a:pt x="76200" y="85725"/>
                  </a:cubicBezTo>
                  <a:lnTo>
                    <a:pt x="61912" y="80963"/>
                  </a:lnTo>
                  <a:cubicBezTo>
                    <a:pt x="39687" y="47626"/>
                    <a:pt x="52387" y="58738"/>
                    <a:pt x="28575" y="42863"/>
                  </a:cubicBezTo>
                  <a:cubicBezTo>
                    <a:pt x="25400" y="38100"/>
                    <a:pt x="22714" y="32972"/>
                    <a:pt x="19050" y="28575"/>
                  </a:cubicBezTo>
                  <a:cubicBezTo>
                    <a:pt x="14738" y="23401"/>
                    <a:pt x="8498" y="19892"/>
                    <a:pt x="4762" y="14288"/>
                  </a:cubicBezTo>
                  <a:cubicBezTo>
                    <a:pt x="1977" y="10111"/>
                    <a:pt x="0" y="0"/>
                    <a:pt x="0" y="0"/>
                  </a:cubicBezTo>
                </a:path>
              </a:pathLst>
            </a:custGeom>
            <a:noFill/>
            <a:ln w="76200" cap="flat" cmpd="sng" algn="ctr">
              <a:solidFill>
                <a:srgbClr val="FFC000">
                  <a:alpha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kern="0">
                <a:solidFill>
                  <a:prstClr val="white"/>
                </a:solidFill>
                <a:latin typeface="Calibri" panose="020F0502020204030204"/>
              </a:endParaRPr>
            </a:p>
          </p:txBody>
        </p:sp>
        <p:sp>
          <p:nvSpPr>
            <p:cNvPr id="35" name="Freeform: Shape 34">
              <a:extLst>
                <a:ext uri="{FF2B5EF4-FFF2-40B4-BE49-F238E27FC236}">
                  <a16:creationId xmlns:a16="http://schemas.microsoft.com/office/drawing/2014/main" id="{751347C5-199D-406F-BFD6-3AAAB939B6F7}"/>
                </a:ext>
              </a:extLst>
            </p:cNvPr>
            <p:cNvSpPr/>
            <p:nvPr/>
          </p:nvSpPr>
          <p:spPr>
            <a:xfrm>
              <a:off x="1360495" y="3142882"/>
              <a:ext cx="391208" cy="128662"/>
            </a:xfrm>
            <a:custGeom>
              <a:avLst/>
              <a:gdLst>
                <a:gd name="connsiteX0" fmla="*/ 333375 w 333375"/>
                <a:gd name="connsiteY0" fmla="*/ 114300 h 114300"/>
                <a:gd name="connsiteX1" fmla="*/ 309563 w 333375"/>
                <a:gd name="connsiteY1" fmla="*/ 109537 h 114300"/>
                <a:gd name="connsiteX2" fmla="*/ 295275 w 333375"/>
                <a:gd name="connsiteY2" fmla="*/ 104775 h 114300"/>
                <a:gd name="connsiteX3" fmla="*/ 242888 w 333375"/>
                <a:gd name="connsiteY3" fmla="*/ 100012 h 114300"/>
                <a:gd name="connsiteX4" fmla="*/ 214313 w 333375"/>
                <a:gd name="connsiteY4" fmla="*/ 90487 h 114300"/>
                <a:gd name="connsiteX5" fmla="*/ 180975 w 333375"/>
                <a:gd name="connsiteY5" fmla="*/ 80962 h 114300"/>
                <a:gd name="connsiteX6" fmla="*/ 152400 w 333375"/>
                <a:gd name="connsiteY6" fmla="*/ 66675 h 114300"/>
                <a:gd name="connsiteX7" fmla="*/ 109538 w 333375"/>
                <a:gd name="connsiteY7" fmla="*/ 52387 h 114300"/>
                <a:gd name="connsiteX8" fmla="*/ 80963 w 333375"/>
                <a:gd name="connsiteY8" fmla="*/ 42862 h 114300"/>
                <a:gd name="connsiteX9" fmla="*/ 57150 w 333375"/>
                <a:gd name="connsiteY9" fmla="*/ 23812 h 114300"/>
                <a:gd name="connsiteX10" fmla="*/ 38100 w 333375"/>
                <a:gd name="connsiteY10" fmla="*/ 9525 h 114300"/>
                <a:gd name="connsiteX11" fmla="*/ 23813 w 333375"/>
                <a:gd name="connsiteY11" fmla="*/ 0 h 114300"/>
                <a:gd name="connsiteX12" fmla="*/ 0 w 333375"/>
                <a:gd name="connsiteY12" fmla="*/ 4762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33375" h="114300">
                  <a:moveTo>
                    <a:pt x="333375" y="114300"/>
                  </a:moveTo>
                  <a:cubicBezTo>
                    <a:pt x="325438" y="112712"/>
                    <a:pt x="317416" y="111500"/>
                    <a:pt x="309563" y="109537"/>
                  </a:cubicBezTo>
                  <a:cubicBezTo>
                    <a:pt x="304693" y="108319"/>
                    <a:pt x="300245" y="105485"/>
                    <a:pt x="295275" y="104775"/>
                  </a:cubicBezTo>
                  <a:cubicBezTo>
                    <a:pt x="277917" y="102295"/>
                    <a:pt x="260350" y="101600"/>
                    <a:pt x="242888" y="100012"/>
                  </a:cubicBezTo>
                  <a:cubicBezTo>
                    <a:pt x="233363" y="96837"/>
                    <a:pt x="224054" y="92922"/>
                    <a:pt x="214313" y="90487"/>
                  </a:cubicBezTo>
                  <a:cubicBezTo>
                    <a:pt x="208205" y="88960"/>
                    <a:pt x="187810" y="84380"/>
                    <a:pt x="180975" y="80962"/>
                  </a:cubicBezTo>
                  <a:cubicBezTo>
                    <a:pt x="144053" y="62501"/>
                    <a:pt x="188307" y="78642"/>
                    <a:pt x="152400" y="66675"/>
                  </a:cubicBezTo>
                  <a:cubicBezTo>
                    <a:pt x="126022" y="49089"/>
                    <a:pt x="150602" y="62653"/>
                    <a:pt x="109538" y="52387"/>
                  </a:cubicBezTo>
                  <a:cubicBezTo>
                    <a:pt x="99798" y="49952"/>
                    <a:pt x="80963" y="42862"/>
                    <a:pt x="80963" y="42862"/>
                  </a:cubicBezTo>
                  <a:cubicBezTo>
                    <a:pt x="62889" y="15753"/>
                    <a:pt x="81923" y="37968"/>
                    <a:pt x="57150" y="23812"/>
                  </a:cubicBezTo>
                  <a:cubicBezTo>
                    <a:pt x="50258" y="19874"/>
                    <a:pt x="44559" y="14139"/>
                    <a:pt x="38100" y="9525"/>
                  </a:cubicBezTo>
                  <a:cubicBezTo>
                    <a:pt x="33442" y="6198"/>
                    <a:pt x="28575" y="3175"/>
                    <a:pt x="23813" y="0"/>
                  </a:cubicBezTo>
                  <a:cubicBezTo>
                    <a:pt x="6513" y="5766"/>
                    <a:pt x="14545" y="4762"/>
                    <a:pt x="0" y="4762"/>
                  </a:cubicBezTo>
                </a:path>
              </a:pathLst>
            </a:custGeom>
            <a:noFill/>
            <a:ln w="76200" cap="flat" cmpd="sng" algn="ctr">
              <a:solidFill>
                <a:srgbClr val="FFC000">
                  <a:alpha val="2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377">
                <a:defRPr/>
              </a:pPr>
              <a:endParaRPr lang="en-US" kern="0">
                <a:solidFill>
                  <a:prstClr val="white"/>
                </a:solidFill>
                <a:latin typeface="Calibri" panose="020F0502020204030204"/>
              </a:endParaRPr>
            </a:p>
          </p:txBody>
        </p:sp>
        <p:cxnSp>
          <p:nvCxnSpPr>
            <p:cNvPr id="36" name="Straight Arrow Connector 35">
              <a:extLst>
                <a:ext uri="{FF2B5EF4-FFF2-40B4-BE49-F238E27FC236}">
                  <a16:creationId xmlns:a16="http://schemas.microsoft.com/office/drawing/2014/main" id="{8961FC93-EA35-4B6E-8F7C-A31CFFFE0B17}"/>
                </a:ext>
              </a:extLst>
            </p:cNvPr>
            <p:cNvCxnSpPr/>
            <p:nvPr/>
          </p:nvCxnSpPr>
          <p:spPr>
            <a:xfrm>
              <a:off x="1360495" y="1650064"/>
              <a:ext cx="391208" cy="218655"/>
            </a:xfrm>
            <a:prstGeom prst="straightConnector1">
              <a:avLst/>
            </a:prstGeom>
            <a:noFill/>
            <a:ln w="12700" cap="flat" cmpd="sng" algn="ctr">
              <a:solidFill>
                <a:sysClr val="window" lastClr="FFFFFF"/>
              </a:solidFill>
              <a:prstDash val="solid"/>
              <a:miter lim="800000"/>
              <a:tailEnd type="triangle"/>
            </a:ln>
            <a:effectLst/>
          </p:spPr>
        </p:cxnSp>
      </p:grpSp>
      <p:pic>
        <p:nvPicPr>
          <p:cNvPr id="16" name="Content Placeholder 10" descr="A screenshot of a cell phone&#10;&#10;Description automatically generated">
            <a:extLst>
              <a:ext uri="{FF2B5EF4-FFF2-40B4-BE49-F238E27FC236}">
                <a16:creationId xmlns:a16="http://schemas.microsoft.com/office/drawing/2014/main" id="{524E3658-F098-497A-A343-DD538FD48B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11033" y="1618024"/>
            <a:ext cx="7297068" cy="4864713"/>
          </a:xfrm>
          <a:prstGeom prst="rect">
            <a:avLst/>
          </a:prstGeom>
        </p:spPr>
      </p:pic>
    </p:spTree>
    <p:extLst>
      <p:ext uri="{BB962C8B-B14F-4D97-AF65-F5344CB8AC3E}">
        <p14:creationId xmlns:p14="http://schemas.microsoft.com/office/powerpoint/2010/main" val="39904654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fish swimming under water&#10;&#10;Description automatically generated">
            <a:extLst>
              <a:ext uri="{FF2B5EF4-FFF2-40B4-BE49-F238E27FC236}">
                <a16:creationId xmlns:a16="http://schemas.microsoft.com/office/drawing/2014/main" id="{9B9E4839-ACD0-46C0-A982-7DEDF6636142}"/>
              </a:ext>
            </a:extLst>
          </p:cNvPr>
          <p:cNvPicPr>
            <a:picLocks noChangeAspect="1"/>
          </p:cNvPicPr>
          <p:nvPr/>
        </p:nvPicPr>
        <p:blipFill rotWithShape="1">
          <a:blip r:embed="rId2">
            <a:extLst>
              <a:ext uri="{28A0092B-C50C-407E-A947-70E740481C1C}">
                <a14:useLocalDpi xmlns:a14="http://schemas.microsoft.com/office/drawing/2010/main" val="0"/>
              </a:ext>
            </a:extLst>
          </a:blip>
          <a:srcRect t="17704" b="5257"/>
          <a:stretch/>
        </p:blipFill>
        <p:spPr>
          <a:xfrm>
            <a:off x="21" y="11"/>
            <a:ext cx="9143980" cy="4666928"/>
          </a:xfrm>
          <a:prstGeom prst="rect">
            <a:avLst/>
          </a:prstGeom>
        </p:spPr>
      </p:pic>
      <p:sp>
        <p:nvSpPr>
          <p:cNvPr id="2" name="Title 1">
            <a:extLst>
              <a:ext uri="{FF2B5EF4-FFF2-40B4-BE49-F238E27FC236}">
                <a16:creationId xmlns:a16="http://schemas.microsoft.com/office/drawing/2014/main" id="{14AEC806-2866-4BD7-A407-3A4A87790FDA}"/>
              </a:ext>
            </a:extLst>
          </p:cNvPr>
          <p:cNvSpPr>
            <a:spLocks noGrp="1"/>
          </p:cNvSpPr>
          <p:nvPr>
            <p:ph type="title"/>
          </p:nvPr>
        </p:nvSpPr>
        <p:spPr>
          <a:xfrm>
            <a:off x="370486" y="4717440"/>
            <a:ext cx="3766337" cy="1509931"/>
          </a:xfrm>
        </p:spPr>
        <p:txBody>
          <a:bodyPr>
            <a:normAutofit/>
          </a:bodyPr>
          <a:lstStyle/>
          <a:p>
            <a:r>
              <a:rPr lang="en-US" sz="3500" dirty="0">
                <a:solidFill>
                  <a:srgbClr val="000000"/>
                </a:solidFill>
              </a:rPr>
              <a:t>Next Steps</a:t>
            </a:r>
          </a:p>
        </p:txBody>
      </p:sp>
      <p:sp>
        <p:nvSpPr>
          <p:cNvPr id="3" name="Content Placeholder 2">
            <a:extLst>
              <a:ext uri="{FF2B5EF4-FFF2-40B4-BE49-F238E27FC236}">
                <a16:creationId xmlns:a16="http://schemas.microsoft.com/office/drawing/2014/main" id="{D8F1F791-63E4-4EBE-B739-C247DDC01B1D}"/>
              </a:ext>
            </a:extLst>
          </p:cNvPr>
          <p:cNvSpPr>
            <a:spLocks noGrp="1"/>
          </p:cNvSpPr>
          <p:nvPr>
            <p:ph idx="1"/>
          </p:nvPr>
        </p:nvSpPr>
        <p:spPr>
          <a:xfrm>
            <a:off x="2972700" y="4409445"/>
            <a:ext cx="6036907" cy="2528595"/>
          </a:xfrm>
        </p:spPr>
        <p:txBody>
          <a:bodyPr anchor="ctr">
            <a:normAutofit/>
          </a:bodyPr>
          <a:lstStyle/>
          <a:p>
            <a:pPr>
              <a:spcAft>
                <a:spcPts val="600"/>
              </a:spcAft>
            </a:pPr>
            <a:r>
              <a:rPr lang="en-US" sz="2400" dirty="0">
                <a:solidFill>
                  <a:srgbClr val="000000"/>
                </a:solidFill>
              </a:rPr>
              <a:t>Explore relationships between fish and habitat data</a:t>
            </a:r>
          </a:p>
          <a:p>
            <a:pPr>
              <a:spcAft>
                <a:spcPts val="600"/>
              </a:spcAft>
            </a:pPr>
            <a:r>
              <a:rPr lang="en-US" sz="2400" dirty="0">
                <a:solidFill>
                  <a:srgbClr val="000000"/>
                </a:solidFill>
              </a:rPr>
              <a:t>Integrate with survival data to create population model</a:t>
            </a:r>
          </a:p>
          <a:p>
            <a:pPr>
              <a:spcAft>
                <a:spcPts val="600"/>
              </a:spcAft>
            </a:pPr>
            <a:r>
              <a:rPr lang="en-US" sz="2400" dirty="0">
                <a:solidFill>
                  <a:srgbClr val="000000"/>
                </a:solidFill>
              </a:rPr>
              <a:t>Use to evaluate management alternatives</a:t>
            </a:r>
          </a:p>
        </p:txBody>
      </p:sp>
      <p:sp>
        <p:nvSpPr>
          <p:cNvPr id="10" name="TextBox 9">
            <a:extLst>
              <a:ext uri="{FF2B5EF4-FFF2-40B4-BE49-F238E27FC236}">
                <a16:creationId xmlns:a16="http://schemas.microsoft.com/office/drawing/2014/main" id="{9EC5DBBD-8F6E-4398-9C59-871881C03C53}"/>
              </a:ext>
            </a:extLst>
          </p:cNvPr>
          <p:cNvSpPr txBox="1"/>
          <p:nvPr/>
        </p:nvSpPr>
        <p:spPr>
          <a:xfrm>
            <a:off x="7440112" y="1"/>
            <a:ext cx="2017159" cy="369332"/>
          </a:xfrm>
          <a:prstGeom prst="rect">
            <a:avLst/>
          </a:prstGeom>
          <a:noFill/>
        </p:spPr>
        <p:txBody>
          <a:bodyPr wrap="square" rtlCol="0">
            <a:spAutoFit/>
          </a:bodyPr>
          <a:lstStyle/>
          <a:p>
            <a:pPr defTabSz="457189"/>
            <a:r>
              <a:rPr lang="en-US" dirty="0">
                <a:solidFill>
                  <a:prstClr val="black"/>
                </a:solidFill>
                <a:latin typeface="Calibri" panose="020F0502020204030204"/>
              </a:rPr>
              <a:t>Photo: M. Bond</a:t>
            </a:r>
          </a:p>
        </p:txBody>
      </p:sp>
    </p:spTree>
    <p:extLst>
      <p:ext uri="{BB962C8B-B14F-4D97-AF65-F5344CB8AC3E}">
        <p14:creationId xmlns:p14="http://schemas.microsoft.com/office/powerpoint/2010/main" val="3506979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69791-DFFB-4AAB-AE9B-7989E9A6FD09}"/>
              </a:ext>
            </a:extLst>
          </p:cNvPr>
          <p:cNvSpPr>
            <a:spLocks noGrp="1"/>
          </p:cNvSpPr>
          <p:nvPr>
            <p:ph type="title"/>
          </p:nvPr>
        </p:nvSpPr>
        <p:spPr>
          <a:xfrm>
            <a:off x="237930" y="365126"/>
            <a:ext cx="8668138" cy="1325563"/>
          </a:xfrm>
          <a:solidFill>
            <a:schemeClr val="bg1">
              <a:alpha val="93000"/>
            </a:schemeClr>
          </a:solidFill>
        </p:spPr>
        <p:txBody>
          <a:bodyPr/>
          <a:lstStyle/>
          <a:p>
            <a:pPr algn="ctr"/>
            <a:r>
              <a:rPr lang="en-US" dirty="0"/>
              <a:t>Acknowledgements</a:t>
            </a:r>
          </a:p>
        </p:txBody>
      </p:sp>
      <p:sp>
        <p:nvSpPr>
          <p:cNvPr id="3" name="Content Placeholder 2">
            <a:extLst>
              <a:ext uri="{FF2B5EF4-FFF2-40B4-BE49-F238E27FC236}">
                <a16:creationId xmlns:a16="http://schemas.microsoft.com/office/drawing/2014/main" id="{4B3ED72B-41B1-4201-B651-A2C56B792100}"/>
              </a:ext>
            </a:extLst>
          </p:cNvPr>
          <p:cNvSpPr>
            <a:spLocks noGrp="1"/>
          </p:cNvSpPr>
          <p:nvPr>
            <p:ph idx="1"/>
          </p:nvPr>
        </p:nvSpPr>
        <p:spPr>
          <a:xfrm>
            <a:off x="237931" y="1856792"/>
            <a:ext cx="8668138" cy="4827404"/>
          </a:xfrm>
          <a:solidFill>
            <a:schemeClr val="bg1">
              <a:alpha val="93000"/>
            </a:schemeClr>
          </a:solidFill>
        </p:spPr>
        <p:txBody>
          <a:bodyPr numCol="2" spcCol="365760">
            <a:normAutofit/>
          </a:bodyPr>
          <a:lstStyle/>
          <a:p>
            <a:pPr marL="0" indent="0">
              <a:buNone/>
            </a:pPr>
            <a:r>
              <a:rPr lang="en-US" sz="2400" dirty="0"/>
              <a:t> </a:t>
            </a:r>
            <a:r>
              <a:rPr lang="en-US" sz="2400" u="sng" dirty="0"/>
              <a:t>Data</a:t>
            </a:r>
            <a:endParaRPr lang="en-US" sz="2400" dirty="0"/>
          </a:p>
          <a:p>
            <a:r>
              <a:rPr lang="en-US" sz="2400" dirty="0"/>
              <a:t>Washington Department of Fish and Wildlife</a:t>
            </a:r>
          </a:p>
          <a:p>
            <a:r>
              <a:rPr lang="en-US" sz="2400" dirty="0"/>
              <a:t>Yakama Nation</a:t>
            </a:r>
          </a:p>
          <a:p>
            <a:r>
              <a:rPr lang="en-US" sz="2400" dirty="0"/>
              <a:t>Grant and Chelan County Public Utilities Districts</a:t>
            </a:r>
          </a:p>
          <a:p>
            <a:r>
              <a:rPr lang="en-US" sz="2400" dirty="0"/>
              <a:t>U.S. Geologic Survey</a:t>
            </a:r>
          </a:p>
          <a:p>
            <a:pPr marL="0" indent="0">
              <a:buNone/>
            </a:pPr>
            <a:endParaRPr lang="en-US" sz="2400" u="sng" dirty="0"/>
          </a:p>
          <a:p>
            <a:pPr marL="0" indent="0">
              <a:buNone/>
            </a:pPr>
            <a:endParaRPr lang="en-US" sz="2400" u="sng" dirty="0"/>
          </a:p>
          <a:p>
            <a:pPr marL="0" indent="0">
              <a:buNone/>
            </a:pPr>
            <a:endParaRPr lang="en-US" sz="2400" u="sng" dirty="0"/>
          </a:p>
          <a:p>
            <a:pPr marL="0" indent="0">
              <a:buNone/>
            </a:pPr>
            <a:endParaRPr lang="en-US" sz="2400" u="sng" dirty="0"/>
          </a:p>
          <a:p>
            <a:pPr marL="0" indent="0">
              <a:buNone/>
            </a:pPr>
            <a:r>
              <a:rPr lang="en-US" sz="2400" u="sng" dirty="0"/>
              <a:t>Funding</a:t>
            </a:r>
          </a:p>
          <a:p>
            <a:r>
              <a:rPr lang="en-US" sz="2400" dirty="0"/>
              <a:t>Northwest Fisheries Science Center, National Oceanic and Atmospheric Administration</a:t>
            </a:r>
          </a:p>
          <a:p>
            <a:r>
              <a:rPr lang="en-US" sz="2400" dirty="0"/>
              <a:t>Washington Cooperative Fish and Wildlife Research Unit, U.S. Geologic Survey, and University of Washington</a:t>
            </a:r>
          </a:p>
        </p:txBody>
      </p:sp>
      <p:pic>
        <p:nvPicPr>
          <p:cNvPr id="5" name="Picture 4" descr="A picture containing food, plate&#10;&#10;Description automatically generated">
            <a:extLst>
              <a:ext uri="{FF2B5EF4-FFF2-40B4-BE49-F238E27FC236}">
                <a16:creationId xmlns:a16="http://schemas.microsoft.com/office/drawing/2014/main" id="{D40F4530-CB8B-4036-BF64-7BF9F6195C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8361" y="4851141"/>
            <a:ext cx="1814217" cy="725686"/>
          </a:xfrm>
          <a:prstGeom prst="rect">
            <a:avLst/>
          </a:prstGeom>
        </p:spPr>
      </p:pic>
      <p:pic>
        <p:nvPicPr>
          <p:cNvPr id="7" name="Picture 6" descr="A picture containing drawing, plate&#10;&#10;Description automatically generated">
            <a:extLst>
              <a:ext uri="{FF2B5EF4-FFF2-40B4-BE49-F238E27FC236}">
                <a16:creationId xmlns:a16="http://schemas.microsoft.com/office/drawing/2014/main" id="{D2A79FC0-FA89-48B4-A0AC-BCD0F7FEB1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1056" y="4871399"/>
            <a:ext cx="2175592" cy="705428"/>
          </a:xfrm>
          <a:prstGeom prst="rect">
            <a:avLst/>
          </a:prstGeom>
        </p:spPr>
      </p:pic>
      <p:pic>
        <p:nvPicPr>
          <p:cNvPr id="9" name="Picture 8" descr="A close up of a sign&#10;&#10;Description automatically generated">
            <a:extLst>
              <a:ext uri="{FF2B5EF4-FFF2-40B4-BE49-F238E27FC236}">
                <a16:creationId xmlns:a16="http://schemas.microsoft.com/office/drawing/2014/main" id="{759B23FB-7879-4F6B-8357-1B3E683AB8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3139" y="4898764"/>
            <a:ext cx="1151614" cy="1428002"/>
          </a:xfrm>
          <a:prstGeom prst="rect">
            <a:avLst/>
          </a:prstGeom>
        </p:spPr>
      </p:pic>
      <p:pic>
        <p:nvPicPr>
          <p:cNvPr id="11" name="Picture 10" descr="A drawing of a person&#10;&#10;Description automatically generated">
            <a:extLst>
              <a:ext uri="{FF2B5EF4-FFF2-40B4-BE49-F238E27FC236}">
                <a16:creationId xmlns:a16="http://schemas.microsoft.com/office/drawing/2014/main" id="{9BEA1E60-4045-4E7D-939A-7D63201D155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8350" y="5711448"/>
            <a:ext cx="1288456" cy="799917"/>
          </a:xfrm>
          <a:prstGeom prst="rect">
            <a:avLst/>
          </a:prstGeom>
        </p:spPr>
      </p:pic>
      <p:pic>
        <p:nvPicPr>
          <p:cNvPr id="13" name="Picture 12" descr="A close up of a sign&#10;&#10;Description automatically generated">
            <a:extLst>
              <a:ext uri="{FF2B5EF4-FFF2-40B4-BE49-F238E27FC236}">
                <a16:creationId xmlns:a16="http://schemas.microsoft.com/office/drawing/2014/main" id="{6522B286-C484-4829-A688-8E2E122CCA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8324" y="5707682"/>
            <a:ext cx="2244312" cy="897724"/>
          </a:xfrm>
          <a:prstGeom prst="rect">
            <a:avLst/>
          </a:prstGeom>
        </p:spPr>
      </p:pic>
      <p:pic>
        <p:nvPicPr>
          <p:cNvPr id="6" name="Picture 5" descr="A close up of a sign&#10;&#10;Description automatically generated">
            <a:extLst>
              <a:ext uri="{FF2B5EF4-FFF2-40B4-BE49-F238E27FC236}">
                <a16:creationId xmlns:a16="http://schemas.microsoft.com/office/drawing/2014/main" id="{E7C8C506-8B98-4CA5-BC64-C139CD0A7BE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17349" y="5602743"/>
            <a:ext cx="1387790" cy="1052407"/>
          </a:xfrm>
          <a:prstGeom prst="rect">
            <a:avLst/>
          </a:prstGeom>
        </p:spPr>
      </p:pic>
    </p:spTree>
    <p:extLst>
      <p:ext uri="{BB962C8B-B14F-4D97-AF65-F5344CB8AC3E}">
        <p14:creationId xmlns:p14="http://schemas.microsoft.com/office/powerpoint/2010/main" val="356004673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urved Right Arrow 38"/>
          <p:cNvSpPr/>
          <p:nvPr/>
        </p:nvSpPr>
        <p:spPr>
          <a:xfrm>
            <a:off x="782319" y="2133600"/>
            <a:ext cx="1005840" cy="2794000"/>
          </a:xfrm>
          <a:prstGeom prst="curvedRightArrow">
            <a:avLst>
              <a:gd name="adj1" fmla="val 25000"/>
              <a:gd name="adj2" fmla="val 43929"/>
              <a:gd name="adj3" fmla="val 11869"/>
            </a:avLst>
          </a:prstGeom>
          <a:gradFill>
            <a:gsLst>
              <a:gs pos="0">
                <a:schemeClr val="accent1">
                  <a:tint val="100000"/>
                  <a:shade val="100000"/>
                  <a:satMod val="130000"/>
                </a:schemeClr>
              </a:gs>
              <a:gs pos="100000">
                <a:schemeClr val="accent6">
                  <a:lumMod val="75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cxnSp>
        <p:nvCxnSpPr>
          <p:cNvPr id="33" name="Straight Arrow Connector 32"/>
          <p:cNvCxnSpPr>
            <a:stCxn id="15" idx="2"/>
            <a:endCxn id="20" idx="2"/>
          </p:cNvCxnSpPr>
          <p:nvPr/>
        </p:nvCxnSpPr>
        <p:spPr>
          <a:xfrm flipV="1">
            <a:off x="7487920" y="1717044"/>
            <a:ext cx="0" cy="756919"/>
          </a:xfrm>
          <a:prstGeom prst="straightConnector1">
            <a:avLst/>
          </a:prstGeom>
          <a:ln>
            <a:solidFill>
              <a:schemeClr val="accent6">
                <a:lumMod val="60000"/>
                <a:lumOff val="40000"/>
              </a:schemeClr>
            </a:solidFill>
            <a:tailEnd type="arrow" w="lg" len="med"/>
          </a:ln>
        </p:spPr>
        <p:style>
          <a:lnRef idx="2">
            <a:schemeClr val="accent1"/>
          </a:lnRef>
          <a:fillRef idx="0">
            <a:schemeClr val="accent1"/>
          </a:fillRef>
          <a:effectRef idx="1">
            <a:schemeClr val="accent1"/>
          </a:effectRef>
          <a:fontRef idx="minor">
            <a:schemeClr val="tx1"/>
          </a:fontRef>
        </p:style>
      </p:cxnSp>
      <p:grpSp>
        <p:nvGrpSpPr>
          <p:cNvPr id="40" name="Group 39"/>
          <p:cNvGrpSpPr/>
          <p:nvPr/>
        </p:nvGrpSpPr>
        <p:grpSpPr>
          <a:xfrm>
            <a:off x="904242" y="2245360"/>
            <a:ext cx="2133598" cy="2722880"/>
            <a:chOff x="1076960" y="2682240"/>
            <a:chExt cx="2133598" cy="2722880"/>
          </a:xfrm>
        </p:grpSpPr>
        <p:sp>
          <p:nvSpPr>
            <p:cNvPr id="7" name="Curved Right Arrow 6"/>
            <p:cNvSpPr/>
            <p:nvPr/>
          </p:nvSpPr>
          <p:spPr>
            <a:xfrm>
              <a:off x="1076960" y="2814320"/>
              <a:ext cx="1005840" cy="2590800"/>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Curved Right Arrow 8"/>
            <p:cNvSpPr/>
            <p:nvPr/>
          </p:nvSpPr>
          <p:spPr>
            <a:xfrm rot="10800000">
              <a:off x="2214880" y="2682240"/>
              <a:ext cx="995678" cy="2611120"/>
            </a:xfrm>
            <a:prstGeom prst="curved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7" name="Group 16"/>
          <p:cNvGrpSpPr/>
          <p:nvPr/>
        </p:nvGrpSpPr>
        <p:grpSpPr>
          <a:xfrm>
            <a:off x="3627120" y="2225040"/>
            <a:ext cx="2133598" cy="2722880"/>
            <a:chOff x="3891280" y="2661920"/>
            <a:chExt cx="2133598" cy="2722880"/>
          </a:xfrm>
          <a:solidFill>
            <a:schemeClr val="accent6">
              <a:lumMod val="75000"/>
            </a:schemeClr>
          </a:solidFill>
        </p:grpSpPr>
        <p:sp>
          <p:nvSpPr>
            <p:cNvPr id="12" name="Curved Right Arrow 11"/>
            <p:cNvSpPr/>
            <p:nvPr/>
          </p:nvSpPr>
          <p:spPr>
            <a:xfrm>
              <a:off x="3891280" y="2794000"/>
              <a:ext cx="1005840" cy="2590800"/>
            </a:xfrm>
            <a:prstGeom prst="curvedRightArrow">
              <a:avLst/>
            </a:prstGeom>
            <a:grp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Curved Right Arrow 12"/>
            <p:cNvSpPr/>
            <p:nvPr/>
          </p:nvSpPr>
          <p:spPr>
            <a:xfrm rot="10800000">
              <a:off x="5029200" y="2661920"/>
              <a:ext cx="995678" cy="2611120"/>
            </a:xfrm>
            <a:prstGeom prst="curvedRightArrow">
              <a:avLst/>
            </a:prstGeom>
            <a:grp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grpSp>
        <p:nvGrpSpPr>
          <p:cNvPr id="18" name="Group 17"/>
          <p:cNvGrpSpPr/>
          <p:nvPr/>
        </p:nvGrpSpPr>
        <p:grpSpPr>
          <a:xfrm>
            <a:off x="6350001" y="2225040"/>
            <a:ext cx="2133598" cy="2722880"/>
            <a:chOff x="6522720" y="2661920"/>
            <a:chExt cx="2133598" cy="2722880"/>
          </a:xfrm>
          <a:solidFill>
            <a:schemeClr val="accent6">
              <a:lumMod val="60000"/>
              <a:lumOff val="40000"/>
            </a:schemeClr>
          </a:solidFill>
        </p:grpSpPr>
        <p:sp>
          <p:nvSpPr>
            <p:cNvPr id="14" name="Curved Right Arrow 13"/>
            <p:cNvSpPr/>
            <p:nvPr/>
          </p:nvSpPr>
          <p:spPr>
            <a:xfrm>
              <a:off x="6522720" y="2794000"/>
              <a:ext cx="1005840" cy="2590800"/>
            </a:xfrm>
            <a:prstGeom prst="curvedRightArrow">
              <a:avLst/>
            </a:prstGeom>
            <a:grp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Curved Right Arrow 14"/>
            <p:cNvSpPr/>
            <p:nvPr/>
          </p:nvSpPr>
          <p:spPr>
            <a:xfrm rot="10800000">
              <a:off x="7660640" y="2661920"/>
              <a:ext cx="995678" cy="2611120"/>
            </a:xfrm>
            <a:prstGeom prst="curvedRightArrow">
              <a:avLst/>
            </a:prstGeom>
            <a:grp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19" name="TextBox 18"/>
          <p:cNvSpPr txBox="1"/>
          <p:nvPr/>
        </p:nvSpPr>
        <p:spPr>
          <a:xfrm>
            <a:off x="4124959" y="1341120"/>
            <a:ext cx="1280160" cy="375920"/>
          </a:xfrm>
          <a:prstGeom prst="rect">
            <a:avLst/>
          </a:prstGeom>
          <a:solidFill>
            <a:schemeClr val="accent6">
              <a:lumMod val="75000"/>
            </a:schemeClr>
          </a:solidFill>
          <a:ln>
            <a:solidFill>
              <a:schemeClr val="accent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Broodstock</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TextBox 19"/>
          <p:cNvSpPr txBox="1"/>
          <p:nvPr/>
        </p:nvSpPr>
        <p:spPr>
          <a:xfrm>
            <a:off x="6847840" y="1341120"/>
            <a:ext cx="1280160" cy="375920"/>
          </a:xfrm>
          <a:prstGeom prst="rect">
            <a:avLst/>
          </a:prstGeom>
          <a:solidFill>
            <a:schemeClr val="accent6">
              <a:lumMod val="60000"/>
              <a:lumOff val="40000"/>
            </a:schemeClr>
          </a:solidFill>
          <a:ln>
            <a:solidFill>
              <a:schemeClr val="accent1"/>
            </a:solid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a:ea typeface="+mn-ea"/>
                <a:cs typeface="+mn-cs"/>
              </a:rPr>
              <a:t>Broodstock</a:t>
            </a: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TextBox 21"/>
          <p:cNvSpPr txBox="1"/>
          <p:nvPr/>
        </p:nvSpPr>
        <p:spPr>
          <a:xfrm>
            <a:off x="3704077" y="5191760"/>
            <a:ext cx="213648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Conservation</a:t>
            </a:r>
          </a:p>
        </p:txBody>
      </p:sp>
      <p:sp>
        <p:nvSpPr>
          <p:cNvPr id="26" name="Freeform 25"/>
          <p:cNvSpPr/>
          <p:nvPr/>
        </p:nvSpPr>
        <p:spPr>
          <a:xfrm>
            <a:off x="1910080" y="1823086"/>
            <a:ext cx="5709920" cy="513714"/>
          </a:xfrm>
          <a:custGeom>
            <a:avLst/>
            <a:gdLst>
              <a:gd name="connsiteX0" fmla="*/ 5293360 w 5293360"/>
              <a:gd name="connsiteY0" fmla="*/ 513714 h 513714"/>
              <a:gd name="connsiteX1" fmla="*/ 5029200 w 5293360"/>
              <a:gd name="connsiteY1" fmla="*/ 208914 h 513714"/>
              <a:gd name="connsiteX2" fmla="*/ 4470400 w 5293360"/>
              <a:gd name="connsiteY2" fmla="*/ 158114 h 513714"/>
              <a:gd name="connsiteX3" fmla="*/ 792480 w 5293360"/>
              <a:gd name="connsiteY3" fmla="*/ 5714 h 513714"/>
              <a:gd name="connsiteX4" fmla="*/ 0 w 5293360"/>
              <a:gd name="connsiteY4" fmla="*/ 381634 h 513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360" h="513714">
                <a:moveTo>
                  <a:pt x="5293360" y="513714"/>
                </a:moveTo>
                <a:cubicBezTo>
                  <a:pt x="5229860" y="390947"/>
                  <a:pt x="5166360" y="268181"/>
                  <a:pt x="5029200" y="208914"/>
                </a:cubicBezTo>
                <a:cubicBezTo>
                  <a:pt x="4892040" y="149647"/>
                  <a:pt x="4470400" y="158114"/>
                  <a:pt x="4470400" y="158114"/>
                </a:cubicBezTo>
                <a:cubicBezTo>
                  <a:pt x="3764280" y="124247"/>
                  <a:pt x="1537547" y="-31539"/>
                  <a:pt x="792480" y="5714"/>
                </a:cubicBezTo>
                <a:cubicBezTo>
                  <a:pt x="47413" y="42967"/>
                  <a:pt x="0" y="381634"/>
                  <a:pt x="0" y="381634"/>
                </a:cubicBezTo>
              </a:path>
            </a:pathLst>
          </a:custGeom>
          <a:ln w="50800">
            <a:solidFill>
              <a:schemeClr val="accent6">
                <a:lumMod val="60000"/>
                <a:lumOff val="40000"/>
              </a:schemeClr>
            </a:solidFill>
            <a:prstDash val="sysDash"/>
            <a:tailEnd type="arrow" w="lg" len="med"/>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Freeform 35"/>
          <p:cNvSpPr/>
          <p:nvPr/>
        </p:nvSpPr>
        <p:spPr>
          <a:xfrm>
            <a:off x="2468882" y="1706880"/>
            <a:ext cx="2123037" cy="762000"/>
          </a:xfrm>
          <a:custGeom>
            <a:avLst/>
            <a:gdLst>
              <a:gd name="connsiteX0" fmla="*/ 0 w 2123037"/>
              <a:gd name="connsiteY0" fmla="*/ 762000 h 762000"/>
              <a:gd name="connsiteX1" fmla="*/ 467360 w 2123037"/>
              <a:gd name="connsiteY1" fmla="*/ 447040 h 762000"/>
              <a:gd name="connsiteX2" fmla="*/ 1270000 w 2123037"/>
              <a:gd name="connsiteY2" fmla="*/ 406400 h 762000"/>
              <a:gd name="connsiteX3" fmla="*/ 1798320 w 2123037"/>
              <a:gd name="connsiteY3" fmla="*/ 416560 h 762000"/>
              <a:gd name="connsiteX4" fmla="*/ 2092960 w 2123037"/>
              <a:gd name="connsiteY4" fmla="*/ 314960 h 762000"/>
              <a:gd name="connsiteX5" fmla="*/ 2113280 w 2123037"/>
              <a:gd name="connsiteY5"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3037" h="762000">
                <a:moveTo>
                  <a:pt x="0" y="762000"/>
                </a:moveTo>
                <a:cubicBezTo>
                  <a:pt x="127846" y="634153"/>
                  <a:pt x="255693" y="506307"/>
                  <a:pt x="467360" y="447040"/>
                </a:cubicBezTo>
                <a:cubicBezTo>
                  <a:pt x="679027" y="387773"/>
                  <a:pt x="1048173" y="411480"/>
                  <a:pt x="1270000" y="406400"/>
                </a:cubicBezTo>
                <a:cubicBezTo>
                  <a:pt x="1491827" y="401320"/>
                  <a:pt x="1661160" y="431800"/>
                  <a:pt x="1798320" y="416560"/>
                </a:cubicBezTo>
                <a:cubicBezTo>
                  <a:pt x="1935480" y="401320"/>
                  <a:pt x="2040467" y="384387"/>
                  <a:pt x="2092960" y="314960"/>
                </a:cubicBezTo>
                <a:cubicBezTo>
                  <a:pt x="2145453" y="245533"/>
                  <a:pt x="2113280" y="0"/>
                  <a:pt x="2113280" y="0"/>
                </a:cubicBezTo>
              </a:path>
            </a:pathLst>
          </a:custGeom>
          <a:ln>
            <a:tailEnd type="arrow" w="lg" len="med"/>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Freeform 24"/>
          <p:cNvSpPr/>
          <p:nvPr/>
        </p:nvSpPr>
        <p:spPr>
          <a:xfrm>
            <a:off x="1778003" y="1957401"/>
            <a:ext cx="3098801" cy="399727"/>
          </a:xfrm>
          <a:custGeom>
            <a:avLst/>
            <a:gdLst>
              <a:gd name="connsiteX0" fmla="*/ 2428240 w 2428240"/>
              <a:gd name="connsiteY0" fmla="*/ 399727 h 399727"/>
              <a:gd name="connsiteX1" fmla="*/ 1991360 w 2428240"/>
              <a:gd name="connsiteY1" fmla="*/ 64447 h 399727"/>
              <a:gd name="connsiteX2" fmla="*/ 619760 w 2428240"/>
              <a:gd name="connsiteY2" fmla="*/ 23807 h 399727"/>
              <a:gd name="connsiteX3" fmla="*/ 0 w 2428240"/>
              <a:gd name="connsiteY3" fmla="*/ 338767 h 399727"/>
            </a:gdLst>
            <a:ahLst/>
            <a:cxnLst>
              <a:cxn ang="0">
                <a:pos x="connsiteX0" y="connsiteY0"/>
              </a:cxn>
              <a:cxn ang="0">
                <a:pos x="connsiteX1" y="connsiteY1"/>
              </a:cxn>
              <a:cxn ang="0">
                <a:pos x="connsiteX2" y="connsiteY2"/>
              </a:cxn>
              <a:cxn ang="0">
                <a:pos x="connsiteX3" y="connsiteY3"/>
              </a:cxn>
            </a:cxnLst>
            <a:rect l="l" t="t" r="r" b="b"/>
            <a:pathLst>
              <a:path w="2428240" h="399727">
                <a:moveTo>
                  <a:pt x="2428240" y="399727"/>
                </a:moveTo>
                <a:cubicBezTo>
                  <a:pt x="2360506" y="263413"/>
                  <a:pt x="2292773" y="127100"/>
                  <a:pt x="1991360" y="64447"/>
                </a:cubicBezTo>
                <a:cubicBezTo>
                  <a:pt x="1689947" y="1794"/>
                  <a:pt x="951653" y="-21913"/>
                  <a:pt x="619760" y="23807"/>
                </a:cubicBezTo>
                <a:cubicBezTo>
                  <a:pt x="287867" y="69527"/>
                  <a:pt x="0" y="338767"/>
                  <a:pt x="0" y="338767"/>
                </a:cubicBezTo>
              </a:path>
            </a:pathLst>
          </a:custGeom>
          <a:ln w="50800">
            <a:solidFill>
              <a:schemeClr val="accent6">
                <a:lumMod val="75000"/>
              </a:schemeClr>
            </a:solidFill>
            <a:prstDash val="lgDash"/>
            <a:tailEnd type="arrow" w="lg" len="med"/>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Freeform 40"/>
          <p:cNvSpPr/>
          <p:nvPr/>
        </p:nvSpPr>
        <p:spPr>
          <a:xfrm>
            <a:off x="5232803" y="1717040"/>
            <a:ext cx="2123037" cy="762000"/>
          </a:xfrm>
          <a:custGeom>
            <a:avLst/>
            <a:gdLst>
              <a:gd name="connsiteX0" fmla="*/ 0 w 2123037"/>
              <a:gd name="connsiteY0" fmla="*/ 762000 h 762000"/>
              <a:gd name="connsiteX1" fmla="*/ 467360 w 2123037"/>
              <a:gd name="connsiteY1" fmla="*/ 447040 h 762000"/>
              <a:gd name="connsiteX2" fmla="*/ 1270000 w 2123037"/>
              <a:gd name="connsiteY2" fmla="*/ 406400 h 762000"/>
              <a:gd name="connsiteX3" fmla="*/ 1798320 w 2123037"/>
              <a:gd name="connsiteY3" fmla="*/ 416560 h 762000"/>
              <a:gd name="connsiteX4" fmla="*/ 2092960 w 2123037"/>
              <a:gd name="connsiteY4" fmla="*/ 314960 h 762000"/>
              <a:gd name="connsiteX5" fmla="*/ 2113280 w 2123037"/>
              <a:gd name="connsiteY5" fmla="*/ 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23037" h="762000">
                <a:moveTo>
                  <a:pt x="0" y="762000"/>
                </a:moveTo>
                <a:cubicBezTo>
                  <a:pt x="127846" y="634153"/>
                  <a:pt x="255693" y="506307"/>
                  <a:pt x="467360" y="447040"/>
                </a:cubicBezTo>
                <a:cubicBezTo>
                  <a:pt x="679027" y="387773"/>
                  <a:pt x="1048173" y="411480"/>
                  <a:pt x="1270000" y="406400"/>
                </a:cubicBezTo>
                <a:cubicBezTo>
                  <a:pt x="1491827" y="401320"/>
                  <a:pt x="1661160" y="431800"/>
                  <a:pt x="1798320" y="416560"/>
                </a:cubicBezTo>
                <a:cubicBezTo>
                  <a:pt x="1935480" y="401320"/>
                  <a:pt x="2040467" y="384387"/>
                  <a:pt x="2092960" y="314960"/>
                </a:cubicBezTo>
                <a:cubicBezTo>
                  <a:pt x="2145453" y="245533"/>
                  <a:pt x="2113280" y="0"/>
                  <a:pt x="2113280" y="0"/>
                </a:cubicBezTo>
              </a:path>
            </a:pathLst>
          </a:custGeom>
          <a:ln>
            <a:solidFill>
              <a:schemeClr val="accent6">
                <a:lumMod val="75000"/>
              </a:schemeClr>
            </a:solidFill>
            <a:tailEnd type="arrow" w="lg" len="med"/>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pic>
        <p:nvPicPr>
          <p:cNvPr id="2" name="Picture 1"/>
          <p:cNvPicPr>
            <a:picLocks noChangeAspect="1"/>
          </p:cNvPicPr>
          <p:nvPr/>
        </p:nvPicPr>
        <p:blipFill rotWithShape="1">
          <a:blip r:embed="rId3"/>
          <a:srcRect b="10248"/>
          <a:stretch/>
        </p:blipFill>
        <p:spPr>
          <a:xfrm flipH="1">
            <a:off x="1701799" y="843139"/>
            <a:ext cx="1717040" cy="1513989"/>
          </a:xfrm>
          <a:prstGeom prst="rect">
            <a:avLst/>
          </a:prstGeom>
        </p:spPr>
      </p:pic>
      <p:sp>
        <p:nvSpPr>
          <p:cNvPr id="3" name="TextBox 2"/>
          <p:cNvSpPr txBox="1"/>
          <p:nvPr/>
        </p:nvSpPr>
        <p:spPr>
          <a:xfrm>
            <a:off x="3017519" y="125682"/>
            <a:ext cx="3098799" cy="64633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pNI targets, pHOS,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HOR ceiling, NOR cutoff</a:t>
            </a:r>
          </a:p>
        </p:txBody>
      </p:sp>
      <p:sp>
        <p:nvSpPr>
          <p:cNvPr id="5" name="Circular Arrow 4"/>
          <p:cNvSpPr/>
          <p:nvPr/>
        </p:nvSpPr>
        <p:spPr>
          <a:xfrm>
            <a:off x="1600198" y="-26720"/>
            <a:ext cx="1310642" cy="883920"/>
          </a:xfrm>
          <a:prstGeom prst="circularArrow">
            <a:avLst>
              <a:gd name="adj1" fmla="val 2018"/>
              <a:gd name="adj2" fmla="val 957092"/>
              <a:gd name="adj3" fmla="val 20581817"/>
              <a:gd name="adj4" fmla="val 11027681"/>
              <a:gd name="adj5" fmla="val 13551"/>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8" name="Circular Arrow 27"/>
          <p:cNvSpPr/>
          <p:nvPr/>
        </p:nvSpPr>
        <p:spPr>
          <a:xfrm flipV="1">
            <a:off x="1620517" y="34240"/>
            <a:ext cx="1310642" cy="883920"/>
          </a:xfrm>
          <a:prstGeom prst="circularArrow">
            <a:avLst>
              <a:gd name="adj1" fmla="val 2018"/>
              <a:gd name="adj2" fmla="val 957092"/>
              <a:gd name="adj3" fmla="val 20581817"/>
              <a:gd name="adj4" fmla="val 11125873"/>
              <a:gd name="adj5" fmla="val 13551"/>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29" name="Circular Arrow 28"/>
          <p:cNvSpPr/>
          <p:nvPr/>
        </p:nvSpPr>
        <p:spPr>
          <a:xfrm flipH="1" flipV="1">
            <a:off x="1590037" y="24080"/>
            <a:ext cx="1310642" cy="883920"/>
          </a:xfrm>
          <a:prstGeom prst="circularArrow">
            <a:avLst>
              <a:gd name="adj1" fmla="val 2018"/>
              <a:gd name="adj2" fmla="val 957092"/>
              <a:gd name="adj3" fmla="val 20581817"/>
              <a:gd name="adj4" fmla="val 11361727"/>
              <a:gd name="adj5" fmla="val 13551"/>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0" name="Circular Arrow 29"/>
          <p:cNvSpPr/>
          <p:nvPr/>
        </p:nvSpPr>
        <p:spPr>
          <a:xfrm flipH="1">
            <a:off x="1590037" y="-26720"/>
            <a:ext cx="1310642" cy="883920"/>
          </a:xfrm>
          <a:prstGeom prst="circularArrow">
            <a:avLst>
              <a:gd name="adj1" fmla="val 2018"/>
              <a:gd name="adj2" fmla="val 957092"/>
              <a:gd name="adj3" fmla="val 20581817"/>
              <a:gd name="adj4" fmla="val 11484079"/>
              <a:gd name="adj5" fmla="val 13551"/>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1" name="TextBox 30"/>
          <p:cNvSpPr txBox="1"/>
          <p:nvPr/>
        </p:nvSpPr>
        <p:spPr>
          <a:xfrm>
            <a:off x="1356360" y="5191768"/>
            <a:ext cx="1574800" cy="954107"/>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Natural</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origin</a:t>
            </a:r>
          </a:p>
        </p:txBody>
      </p:sp>
      <p:sp>
        <p:nvSpPr>
          <p:cNvPr id="32" name="TextBox 31"/>
          <p:cNvSpPr txBox="1"/>
          <p:nvPr/>
        </p:nvSpPr>
        <p:spPr>
          <a:xfrm>
            <a:off x="3704077" y="5191760"/>
            <a:ext cx="2136480"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Conservation</a:t>
            </a:r>
          </a:p>
        </p:txBody>
      </p:sp>
      <p:sp>
        <p:nvSpPr>
          <p:cNvPr id="34" name="TextBox 33"/>
          <p:cNvSpPr txBox="1"/>
          <p:nvPr/>
        </p:nvSpPr>
        <p:spPr>
          <a:xfrm>
            <a:off x="6623401" y="5191760"/>
            <a:ext cx="1729038" cy="52322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a:ea typeface="+mn-ea"/>
                <a:cs typeface="+mn-cs"/>
              </a:rPr>
              <a:t>Safety-net</a:t>
            </a:r>
          </a:p>
        </p:txBody>
      </p:sp>
      <p:sp>
        <p:nvSpPr>
          <p:cNvPr id="4" name="TextBox 3">
            <a:extLst>
              <a:ext uri="{FF2B5EF4-FFF2-40B4-BE49-F238E27FC236}">
                <a16:creationId xmlns:a16="http://schemas.microsoft.com/office/drawing/2014/main" id="{8E2C55F8-2481-4AA7-983B-40C8F3E685CD}"/>
              </a:ext>
            </a:extLst>
          </p:cNvPr>
          <p:cNvSpPr txBox="1"/>
          <p:nvPr/>
        </p:nvSpPr>
        <p:spPr>
          <a:xfrm>
            <a:off x="7487920" y="6293224"/>
            <a:ext cx="1458856" cy="369332"/>
          </a:xfrm>
          <a:prstGeom prst="rect">
            <a:avLst/>
          </a:prstGeom>
          <a:noFill/>
        </p:spPr>
        <p:txBody>
          <a:bodyPr wrap="square" rtlCol="0">
            <a:spAutoFit/>
          </a:bodyPr>
          <a:lstStyle/>
          <a:p>
            <a:r>
              <a:rPr lang="en-US" dirty="0"/>
              <a:t>J. Jorgensen</a:t>
            </a:r>
          </a:p>
        </p:txBody>
      </p:sp>
    </p:spTree>
    <p:extLst>
      <p:ext uri="{BB962C8B-B14F-4D97-AF65-F5344CB8AC3E}">
        <p14:creationId xmlns:p14="http://schemas.microsoft.com/office/powerpoint/2010/main" val="3767808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F16F5-954D-48DA-8488-2089E53C9F81}"/>
              </a:ext>
            </a:extLst>
          </p:cNvPr>
          <p:cNvSpPr>
            <a:spLocks noGrp="1"/>
          </p:cNvSpPr>
          <p:nvPr>
            <p:ph type="title"/>
          </p:nvPr>
        </p:nvSpPr>
        <p:spPr>
          <a:xfrm>
            <a:off x="440391" y="63542"/>
            <a:ext cx="7886700" cy="1325563"/>
          </a:xfrm>
        </p:spPr>
        <p:txBody>
          <a:bodyPr/>
          <a:lstStyle/>
          <a:p>
            <a:r>
              <a:rPr lang="en-US" dirty="0"/>
              <a:t>Current control rule</a:t>
            </a:r>
          </a:p>
        </p:txBody>
      </p:sp>
      <p:pic>
        <p:nvPicPr>
          <p:cNvPr id="4" name="Picture 3">
            <a:extLst>
              <a:ext uri="{FF2B5EF4-FFF2-40B4-BE49-F238E27FC236}">
                <a16:creationId xmlns:a16="http://schemas.microsoft.com/office/drawing/2014/main" id="{46AFEE74-F239-4B69-88D1-9B331D474468}"/>
              </a:ext>
            </a:extLst>
          </p:cNvPr>
          <p:cNvPicPr>
            <a:picLocks noChangeAspect="1"/>
          </p:cNvPicPr>
          <p:nvPr/>
        </p:nvPicPr>
        <p:blipFill rotWithShape="1">
          <a:blip r:embed="rId2"/>
          <a:srcRect l="9824" r="61462" b="11360"/>
          <a:stretch/>
        </p:blipFill>
        <p:spPr>
          <a:xfrm>
            <a:off x="307502" y="3307835"/>
            <a:ext cx="5183770" cy="3200400"/>
          </a:xfrm>
          <a:prstGeom prst="rect">
            <a:avLst/>
          </a:prstGeom>
          <a:solidFill>
            <a:schemeClr val="bg1"/>
          </a:solidFill>
          <a:ln w="38100" cap="sq">
            <a:no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6F9126B3-9A4D-4ADC-9C81-43E3370B07CD}"/>
              </a:ext>
            </a:extLst>
          </p:cNvPr>
          <p:cNvPicPr>
            <a:picLocks noChangeAspect="1"/>
          </p:cNvPicPr>
          <p:nvPr/>
        </p:nvPicPr>
        <p:blipFill rotWithShape="1">
          <a:blip r:embed="rId2"/>
          <a:srcRect l="71532" r="9662" b="11360"/>
          <a:stretch/>
        </p:blipFill>
        <p:spPr>
          <a:xfrm>
            <a:off x="5441606" y="3306641"/>
            <a:ext cx="3394891" cy="3200400"/>
          </a:xfrm>
          <a:prstGeom prst="rect">
            <a:avLst/>
          </a:prstGeom>
          <a:solidFill>
            <a:schemeClr val="bg1"/>
          </a:solidFill>
          <a:ln w="38100" cap="sq">
            <a:no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313ADC3F-704F-4D6F-BEC1-6CF5A0D5FCB8}"/>
              </a:ext>
            </a:extLst>
          </p:cNvPr>
          <p:cNvPicPr>
            <a:picLocks noChangeAspect="1"/>
          </p:cNvPicPr>
          <p:nvPr/>
        </p:nvPicPr>
        <p:blipFill>
          <a:blip r:embed="rId3"/>
          <a:stretch>
            <a:fillRect/>
          </a:stretch>
        </p:blipFill>
        <p:spPr>
          <a:xfrm>
            <a:off x="2145926" y="2180431"/>
            <a:ext cx="3627818" cy="1094882"/>
          </a:xfrm>
          <a:prstGeom prst="rect">
            <a:avLst/>
          </a:prstGeom>
        </p:spPr>
      </p:pic>
      <p:sp>
        <p:nvSpPr>
          <p:cNvPr id="8" name="Content Placeholder 2">
            <a:extLst>
              <a:ext uri="{FF2B5EF4-FFF2-40B4-BE49-F238E27FC236}">
                <a16:creationId xmlns:a16="http://schemas.microsoft.com/office/drawing/2014/main" id="{ADA07E91-2BEF-4F3B-8BE6-E0C8CCACCD36}"/>
              </a:ext>
            </a:extLst>
          </p:cNvPr>
          <p:cNvSpPr>
            <a:spLocks noGrp="1"/>
          </p:cNvSpPr>
          <p:nvPr>
            <p:ph idx="1"/>
          </p:nvPr>
        </p:nvSpPr>
        <p:spPr>
          <a:xfrm>
            <a:off x="628650" y="1230172"/>
            <a:ext cx="7886700" cy="950259"/>
          </a:xfrm>
        </p:spPr>
        <p:txBody>
          <a:bodyPr>
            <a:normAutofit/>
          </a:bodyPr>
          <a:lstStyle/>
          <a:p>
            <a:pPr lvl="1"/>
            <a:r>
              <a:rPr lang="en-US" dirty="0" err="1"/>
              <a:t>pHOS</a:t>
            </a:r>
            <a:r>
              <a:rPr lang="en-US" dirty="0"/>
              <a:t> = proportion hatchery-origin </a:t>
            </a:r>
            <a:r>
              <a:rPr lang="en-US" dirty="0" err="1"/>
              <a:t>spawners</a:t>
            </a:r>
            <a:endParaRPr lang="en-US" dirty="0"/>
          </a:p>
          <a:p>
            <a:pPr lvl="1"/>
            <a:r>
              <a:rPr lang="en-US" dirty="0" err="1"/>
              <a:t>pNOB</a:t>
            </a:r>
            <a:r>
              <a:rPr lang="en-US" dirty="0"/>
              <a:t> = proportion natural-origin </a:t>
            </a:r>
            <a:r>
              <a:rPr lang="en-US" dirty="0" err="1"/>
              <a:t>Broodstock</a:t>
            </a:r>
            <a:endParaRPr lang="en-US" dirty="0"/>
          </a:p>
          <a:p>
            <a:pPr lvl="1"/>
            <a:endParaRPr lang="en-US" dirty="0"/>
          </a:p>
        </p:txBody>
      </p:sp>
    </p:spTree>
    <p:extLst>
      <p:ext uri="{BB962C8B-B14F-4D97-AF65-F5344CB8AC3E}">
        <p14:creationId xmlns:p14="http://schemas.microsoft.com/office/powerpoint/2010/main" val="35006917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8D8E1-3BB0-4BF3-B657-98AA1FBD549F}"/>
              </a:ext>
            </a:extLst>
          </p:cNvPr>
          <p:cNvSpPr>
            <a:spLocks noGrp="1"/>
          </p:cNvSpPr>
          <p:nvPr>
            <p:ph type="title"/>
          </p:nvPr>
        </p:nvSpPr>
        <p:spPr>
          <a:xfrm>
            <a:off x="628650" y="218115"/>
            <a:ext cx="7886700" cy="1099698"/>
          </a:xfrm>
        </p:spPr>
        <p:txBody>
          <a:bodyPr/>
          <a:lstStyle/>
          <a:p>
            <a:r>
              <a:rPr lang="en-US" dirty="0"/>
              <a:t>Decision table</a:t>
            </a:r>
          </a:p>
        </p:txBody>
      </p:sp>
      <p:sp>
        <p:nvSpPr>
          <p:cNvPr id="3" name="Content Placeholder 2">
            <a:extLst>
              <a:ext uri="{FF2B5EF4-FFF2-40B4-BE49-F238E27FC236}">
                <a16:creationId xmlns:a16="http://schemas.microsoft.com/office/drawing/2014/main" id="{56DD75D3-B7BF-47AE-A137-C9E3B927FD9B}"/>
              </a:ext>
            </a:extLst>
          </p:cNvPr>
          <p:cNvSpPr>
            <a:spLocks noGrp="1"/>
          </p:cNvSpPr>
          <p:nvPr>
            <p:ph idx="1"/>
          </p:nvPr>
        </p:nvSpPr>
        <p:spPr>
          <a:xfrm>
            <a:off x="628650" y="1317812"/>
            <a:ext cx="7886700" cy="5423647"/>
          </a:xfrm>
        </p:spPr>
        <p:txBody>
          <a:bodyPr>
            <a:normAutofit lnSpcReduction="10000"/>
          </a:bodyPr>
          <a:lstStyle/>
          <a:p>
            <a:r>
              <a:rPr lang="en-US" dirty="0"/>
              <a:t>Management </a:t>
            </a:r>
          </a:p>
          <a:p>
            <a:pPr lvl="1"/>
            <a:r>
              <a:rPr lang="en-US" dirty="0"/>
              <a:t>Natural-origin </a:t>
            </a:r>
            <a:r>
              <a:rPr lang="en-US" dirty="0" err="1"/>
              <a:t>spawners</a:t>
            </a:r>
            <a:r>
              <a:rPr lang="en-US" dirty="0"/>
              <a:t> taken for </a:t>
            </a:r>
            <a:r>
              <a:rPr lang="en-US" dirty="0" err="1"/>
              <a:t>broodstock</a:t>
            </a:r>
            <a:endParaRPr lang="en-US" dirty="0"/>
          </a:p>
          <a:p>
            <a:pPr lvl="1"/>
            <a:r>
              <a:rPr lang="en-US" dirty="0"/>
              <a:t>Hatchery-origin </a:t>
            </a:r>
            <a:r>
              <a:rPr lang="en-US" dirty="0" err="1"/>
              <a:t>spawners</a:t>
            </a:r>
            <a:r>
              <a:rPr lang="en-US" dirty="0"/>
              <a:t> allowed on spawning ground</a:t>
            </a:r>
          </a:p>
          <a:p>
            <a:pPr lvl="1"/>
            <a:endParaRPr lang="en-US" dirty="0"/>
          </a:p>
          <a:p>
            <a:r>
              <a:rPr lang="en-US" dirty="0"/>
              <a:t>States of nature</a:t>
            </a:r>
          </a:p>
          <a:p>
            <a:pPr lvl="1"/>
            <a:r>
              <a:rPr lang="en-US" dirty="0"/>
              <a:t>Habitat</a:t>
            </a:r>
          </a:p>
          <a:p>
            <a:pPr lvl="1"/>
            <a:r>
              <a:rPr lang="en-US" dirty="0"/>
              <a:t>Climate</a:t>
            </a:r>
          </a:p>
          <a:p>
            <a:pPr lvl="1"/>
            <a:endParaRPr lang="en-US" dirty="0"/>
          </a:p>
          <a:p>
            <a:r>
              <a:rPr lang="en-US" dirty="0"/>
              <a:t>Performance </a:t>
            </a:r>
          </a:p>
          <a:p>
            <a:pPr lvl="1"/>
            <a:r>
              <a:rPr lang="en-US" dirty="0"/>
              <a:t>Quasi-extinction probability</a:t>
            </a:r>
          </a:p>
          <a:p>
            <a:pPr lvl="1"/>
            <a:r>
              <a:rPr lang="en-US" dirty="0"/>
              <a:t>Average natural-origin </a:t>
            </a:r>
            <a:r>
              <a:rPr lang="en-US" dirty="0" err="1"/>
              <a:t>spawners</a:t>
            </a:r>
            <a:endParaRPr lang="en-US" dirty="0"/>
          </a:p>
          <a:p>
            <a:pPr lvl="1"/>
            <a:r>
              <a:rPr lang="en-US" dirty="0"/>
              <a:t>Average proportion of hatchery origin </a:t>
            </a:r>
            <a:r>
              <a:rPr lang="en-US" dirty="0" err="1"/>
              <a:t>spawners</a:t>
            </a:r>
            <a:r>
              <a:rPr lang="en-US" dirty="0"/>
              <a:t> (</a:t>
            </a:r>
            <a:r>
              <a:rPr lang="en-US" dirty="0" err="1"/>
              <a:t>pHOS</a:t>
            </a:r>
            <a:r>
              <a:rPr lang="en-US" dirty="0"/>
              <a:t>)</a:t>
            </a:r>
          </a:p>
          <a:p>
            <a:pPr lvl="1"/>
            <a:r>
              <a:rPr lang="en-US" dirty="0"/>
              <a:t>Average proportionate natural influence (PNI)</a:t>
            </a:r>
          </a:p>
          <a:p>
            <a:pPr lvl="1"/>
            <a:endParaRPr lang="en-US" dirty="0"/>
          </a:p>
          <a:p>
            <a:pPr lvl="1"/>
            <a:endParaRPr lang="en-US" dirty="0"/>
          </a:p>
        </p:txBody>
      </p:sp>
    </p:spTree>
    <p:extLst>
      <p:ext uri="{BB962C8B-B14F-4D97-AF65-F5344CB8AC3E}">
        <p14:creationId xmlns:p14="http://schemas.microsoft.com/office/powerpoint/2010/main" val="22159616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AA1E5-1712-49E8-9325-C6184F815F7E}"/>
              </a:ext>
            </a:extLst>
          </p:cNvPr>
          <p:cNvSpPr>
            <a:spLocks noGrp="1"/>
          </p:cNvSpPr>
          <p:nvPr>
            <p:ph type="title"/>
          </p:nvPr>
        </p:nvSpPr>
        <p:spPr>
          <a:xfrm>
            <a:off x="628650" y="-110381"/>
            <a:ext cx="7886700" cy="1325563"/>
          </a:xfrm>
        </p:spPr>
        <p:txBody>
          <a:bodyPr/>
          <a:lstStyle/>
          <a:p>
            <a:r>
              <a:rPr lang="en-US" dirty="0"/>
              <a:t>Life cycle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F8E75F7-6113-46BD-A8D1-4AE9BA89D454}"/>
                  </a:ext>
                </a:extLst>
              </p:cNvPr>
              <p:cNvSpPr>
                <a:spLocks noGrp="1"/>
              </p:cNvSpPr>
              <p:nvPr>
                <p:ph idx="1"/>
              </p:nvPr>
            </p:nvSpPr>
            <p:spPr>
              <a:xfrm>
                <a:off x="628650" y="1013794"/>
                <a:ext cx="7886700" cy="5566300"/>
              </a:xfrm>
            </p:spPr>
            <p:txBody>
              <a:bodyPr>
                <a:normAutofit/>
              </a:bodyPr>
              <a:lstStyle/>
              <a:p>
                <a:r>
                  <a:rPr lang="en-US" dirty="0"/>
                  <a:t>1 juvenile </a:t>
                </a:r>
                <a:r>
                  <a:rPr lang="en-US" dirty="0" err="1"/>
                  <a:t>lifestage</a:t>
                </a:r>
                <a:r>
                  <a:rPr lang="en-US" dirty="0"/>
                  <a:t>, but 4 life histories </a:t>
                </a:r>
                <a14:m>
                  <m:oMath xmlns:m="http://schemas.openxmlformats.org/officeDocument/2006/math">
                    <m:r>
                      <a:rPr lang="en-US" b="0" i="1" smtClean="0">
                        <a:latin typeface="Cambria Math" panose="02040503050406030204" pitchFamily="18" charset="0"/>
                      </a:rPr>
                      <m:t>𝑙</m:t>
                    </m:r>
                  </m:oMath>
                </a14:m>
                <a:endParaRPr lang="en-US" dirty="0"/>
              </a:p>
              <a:p>
                <a:endParaRPr lang="en-US" dirty="0"/>
              </a:p>
              <a:p>
                <a:endParaRPr lang="en-US" dirty="0"/>
              </a:p>
              <a:p>
                <a:endParaRPr lang="en-US" dirty="0"/>
              </a:p>
              <a:p>
                <a:endParaRPr lang="en-US" dirty="0"/>
              </a:p>
              <a:p>
                <a:endParaRPr lang="en-US" dirty="0"/>
              </a:p>
              <a:p>
                <a:endParaRPr lang="en-US" dirty="0"/>
              </a:p>
              <a:p>
                <a:pPr marL="0" indent="0">
                  <a:buNone/>
                </a:pPr>
                <a:endParaRPr lang="en-US" dirty="0"/>
              </a:p>
              <a:p>
                <a:endParaRPr lang="en-US" dirty="0"/>
              </a:p>
            </p:txBody>
          </p:sp>
        </mc:Choice>
        <mc:Fallback>
          <p:sp>
            <p:nvSpPr>
              <p:cNvPr id="3" name="Content Placeholder 2">
                <a:extLst>
                  <a:ext uri="{FF2B5EF4-FFF2-40B4-BE49-F238E27FC236}">
                    <a16:creationId xmlns:a16="http://schemas.microsoft.com/office/drawing/2014/main" id="{FF8E75F7-6113-46BD-A8D1-4AE9BA89D454}"/>
                  </a:ext>
                </a:extLst>
              </p:cNvPr>
              <p:cNvSpPr>
                <a:spLocks noGrp="1" noRot="1" noChangeAspect="1" noMove="1" noResize="1" noEditPoints="1" noAdjustHandles="1" noChangeArrowheads="1" noChangeShapeType="1" noTextEdit="1"/>
              </p:cNvSpPr>
              <p:nvPr>
                <p:ph idx="1"/>
              </p:nvPr>
            </p:nvSpPr>
            <p:spPr>
              <a:xfrm>
                <a:off x="628650" y="1013794"/>
                <a:ext cx="7886700" cy="5566300"/>
              </a:xfrm>
              <a:blipFill>
                <a:blip r:embed="rId2"/>
                <a:stretch>
                  <a:fillRect l="-1391" t="-175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334619E-5ADB-4883-B679-8D3C6CA22C4C}"/>
              </a:ext>
            </a:extLst>
          </p:cNvPr>
          <p:cNvSpPr txBox="1"/>
          <p:nvPr/>
        </p:nvSpPr>
        <p:spPr>
          <a:xfrm>
            <a:off x="1720598" y="1595342"/>
            <a:ext cx="1112676" cy="369332"/>
          </a:xfrm>
          <a:prstGeom prst="rect">
            <a:avLst/>
          </a:prstGeom>
          <a:solidFill>
            <a:schemeClr val="accent2">
              <a:lumMod val="40000"/>
              <a:lumOff val="60000"/>
            </a:schemeClr>
          </a:solidFill>
        </p:spPr>
        <p:txBody>
          <a:bodyPr wrap="square" rtlCol="0">
            <a:spAutoFit/>
          </a:bodyPr>
          <a:lstStyle/>
          <a:p>
            <a:pPr algn="ctr" defTabSz="685800"/>
            <a:r>
              <a:rPr lang="en-US" dirty="0" err="1">
                <a:solidFill>
                  <a:prstClr val="black"/>
                </a:solidFill>
                <a:latin typeface="Calibri" panose="020F0502020204030204"/>
              </a:rPr>
              <a:t>Spawners</a:t>
            </a:r>
            <a:endParaRPr lang="en-US" dirty="0">
              <a:solidFill>
                <a:prstClr val="black"/>
              </a:solidFill>
              <a:latin typeface="Calibri" panose="020F0502020204030204"/>
            </a:endParaRPr>
          </a:p>
        </p:txBody>
      </p:sp>
      <p:sp>
        <p:nvSpPr>
          <p:cNvPr id="5" name="TextBox 4">
            <a:extLst>
              <a:ext uri="{FF2B5EF4-FFF2-40B4-BE49-F238E27FC236}">
                <a16:creationId xmlns:a16="http://schemas.microsoft.com/office/drawing/2014/main" id="{16AC2858-6A92-48F1-889B-3FBCB9D28FE1}"/>
              </a:ext>
            </a:extLst>
          </p:cNvPr>
          <p:cNvSpPr txBox="1"/>
          <p:nvPr/>
        </p:nvSpPr>
        <p:spPr>
          <a:xfrm>
            <a:off x="2915251" y="2252372"/>
            <a:ext cx="563336" cy="369332"/>
          </a:xfrm>
          <a:prstGeom prst="rect">
            <a:avLst/>
          </a:prstGeom>
          <a:solidFill>
            <a:schemeClr val="accent2">
              <a:lumMod val="40000"/>
              <a:lumOff val="60000"/>
            </a:schemeClr>
          </a:solidFill>
        </p:spPr>
        <p:txBody>
          <a:bodyPr wrap="square" rtlCol="0">
            <a:spAutoFit/>
          </a:bodyPr>
          <a:lstStyle>
            <a:defPPr>
              <a:defRPr lang="en-US"/>
            </a:defPPr>
            <a:lvl1pPr algn="ctr"/>
          </a:lstStyle>
          <a:p>
            <a:pPr defTabSz="685800"/>
            <a:r>
              <a:rPr lang="en-US" dirty="0">
                <a:solidFill>
                  <a:prstClr val="black"/>
                </a:solidFill>
                <a:latin typeface="Calibri" panose="020F0502020204030204"/>
              </a:rPr>
              <a:t>Fry</a:t>
            </a:r>
          </a:p>
        </p:txBody>
      </p:sp>
      <p:sp>
        <p:nvSpPr>
          <p:cNvPr id="6" name="TextBox 5">
            <a:extLst>
              <a:ext uri="{FF2B5EF4-FFF2-40B4-BE49-F238E27FC236}">
                <a16:creationId xmlns:a16="http://schemas.microsoft.com/office/drawing/2014/main" id="{57503290-168E-4A6E-BD23-61FF821D5E17}"/>
              </a:ext>
            </a:extLst>
          </p:cNvPr>
          <p:cNvSpPr txBox="1"/>
          <p:nvPr/>
        </p:nvSpPr>
        <p:spPr>
          <a:xfrm>
            <a:off x="3597801" y="2252372"/>
            <a:ext cx="1178573" cy="646331"/>
          </a:xfrm>
          <a:prstGeom prst="rect">
            <a:avLst/>
          </a:prstGeom>
          <a:solidFill>
            <a:schemeClr val="accent2">
              <a:lumMod val="40000"/>
              <a:lumOff val="60000"/>
            </a:schemeClr>
          </a:solidFill>
        </p:spPr>
        <p:txBody>
          <a:bodyPr wrap="square" rtlCol="0">
            <a:spAutoFit/>
          </a:bodyPr>
          <a:lstStyle>
            <a:defPPr>
              <a:defRPr lang="en-US"/>
            </a:defPPr>
            <a:lvl1pPr algn="ctr"/>
          </a:lstStyle>
          <a:p>
            <a:pPr defTabSz="685800"/>
            <a:r>
              <a:rPr lang="en-US" dirty="0">
                <a:solidFill>
                  <a:prstClr val="black"/>
                </a:solidFill>
                <a:latin typeface="Calibri" panose="020F0502020204030204"/>
              </a:rPr>
              <a:t>Summer </a:t>
            </a:r>
            <a:r>
              <a:rPr lang="en-US" dirty="0" err="1">
                <a:solidFill>
                  <a:prstClr val="black"/>
                </a:solidFill>
                <a:latin typeface="Calibri" panose="020F0502020204030204"/>
              </a:rPr>
              <a:t>parr</a:t>
            </a:r>
            <a:endParaRPr lang="en-US" dirty="0">
              <a:solidFill>
                <a:prstClr val="black"/>
              </a:solidFill>
              <a:latin typeface="Calibri" panose="020F0502020204030204"/>
            </a:endParaRPr>
          </a:p>
        </p:txBody>
      </p:sp>
      <p:sp>
        <p:nvSpPr>
          <p:cNvPr id="7" name="TextBox 6">
            <a:extLst>
              <a:ext uri="{FF2B5EF4-FFF2-40B4-BE49-F238E27FC236}">
                <a16:creationId xmlns:a16="http://schemas.microsoft.com/office/drawing/2014/main" id="{A5885EB9-C383-47A1-A720-449DB96F6CBF}"/>
              </a:ext>
            </a:extLst>
          </p:cNvPr>
          <p:cNvSpPr txBox="1"/>
          <p:nvPr/>
        </p:nvSpPr>
        <p:spPr>
          <a:xfrm>
            <a:off x="4988853" y="2592621"/>
            <a:ext cx="1019369" cy="369332"/>
          </a:xfrm>
          <a:prstGeom prst="rect">
            <a:avLst/>
          </a:prstGeom>
          <a:solidFill>
            <a:schemeClr val="accent2">
              <a:lumMod val="40000"/>
              <a:lumOff val="60000"/>
            </a:schemeClr>
          </a:solidFill>
        </p:spPr>
        <p:txBody>
          <a:bodyPr wrap="square" rtlCol="0">
            <a:spAutoFit/>
          </a:bodyPr>
          <a:lstStyle>
            <a:defPPr>
              <a:defRPr lang="en-US"/>
            </a:defPPr>
            <a:lvl1pPr algn="ctr"/>
          </a:lstStyle>
          <a:p>
            <a:pPr defTabSz="685800"/>
            <a:r>
              <a:rPr lang="en-US" dirty="0">
                <a:solidFill>
                  <a:prstClr val="black"/>
                </a:solidFill>
                <a:latin typeface="Calibri" panose="020F0502020204030204"/>
              </a:rPr>
              <a:t>Fall </a:t>
            </a:r>
            <a:r>
              <a:rPr lang="en-US" dirty="0" err="1">
                <a:solidFill>
                  <a:prstClr val="black"/>
                </a:solidFill>
                <a:latin typeface="Calibri" panose="020F0502020204030204"/>
              </a:rPr>
              <a:t>parr</a:t>
            </a:r>
            <a:endParaRPr lang="en-US" dirty="0">
              <a:solidFill>
                <a:prstClr val="black"/>
              </a:solidFill>
              <a:latin typeface="Calibri" panose="020F0502020204030204"/>
            </a:endParaRPr>
          </a:p>
        </p:txBody>
      </p:sp>
      <p:sp>
        <p:nvSpPr>
          <p:cNvPr id="8" name="TextBox 7">
            <a:extLst>
              <a:ext uri="{FF2B5EF4-FFF2-40B4-BE49-F238E27FC236}">
                <a16:creationId xmlns:a16="http://schemas.microsoft.com/office/drawing/2014/main" id="{794DB3B3-BD50-478F-9DD5-D6DD112819C5}"/>
              </a:ext>
            </a:extLst>
          </p:cNvPr>
          <p:cNvSpPr txBox="1"/>
          <p:nvPr/>
        </p:nvSpPr>
        <p:spPr>
          <a:xfrm>
            <a:off x="6168385" y="2714037"/>
            <a:ext cx="970384" cy="369332"/>
          </a:xfrm>
          <a:prstGeom prst="rect">
            <a:avLst/>
          </a:prstGeom>
          <a:solidFill>
            <a:schemeClr val="accent2">
              <a:lumMod val="40000"/>
              <a:lumOff val="60000"/>
            </a:schemeClr>
          </a:solidFill>
        </p:spPr>
        <p:txBody>
          <a:bodyPr wrap="square" rtlCol="0">
            <a:spAutoFit/>
          </a:bodyPr>
          <a:lstStyle>
            <a:defPPr>
              <a:defRPr lang="en-US"/>
            </a:defPPr>
            <a:lvl1pPr algn="ctr"/>
          </a:lstStyle>
          <a:p>
            <a:pPr defTabSz="685800"/>
            <a:r>
              <a:rPr lang="en-US" dirty="0">
                <a:solidFill>
                  <a:prstClr val="black"/>
                </a:solidFill>
                <a:latin typeface="Calibri" panose="020F0502020204030204"/>
              </a:rPr>
              <a:t>Smolts</a:t>
            </a:r>
          </a:p>
        </p:txBody>
      </p:sp>
      <p:cxnSp>
        <p:nvCxnSpPr>
          <p:cNvPr id="9" name="Connector: Curved 8">
            <a:extLst>
              <a:ext uri="{FF2B5EF4-FFF2-40B4-BE49-F238E27FC236}">
                <a16:creationId xmlns:a16="http://schemas.microsoft.com/office/drawing/2014/main" id="{38F4E9DD-9763-47D7-847E-A6460BB21994}"/>
              </a:ext>
            </a:extLst>
          </p:cNvPr>
          <p:cNvCxnSpPr>
            <a:cxnSpLocks/>
            <a:stCxn id="4" idx="3"/>
            <a:endCxn id="5" idx="0"/>
          </p:cNvCxnSpPr>
          <p:nvPr/>
        </p:nvCxnSpPr>
        <p:spPr>
          <a:xfrm>
            <a:off x="2833274" y="1780008"/>
            <a:ext cx="363645" cy="47236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Connector: Curved 9">
            <a:extLst>
              <a:ext uri="{FF2B5EF4-FFF2-40B4-BE49-F238E27FC236}">
                <a16:creationId xmlns:a16="http://schemas.microsoft.com/office/drawing/2014/main" id="{2F59D641-8291-4018-8B51-A925B7AD06D3}"/>
              </a:ext>
            </a:extLst>
          </p:cNvPr>
          <p:cNvCxnSpPr>
            <a:stCxn id="4" idx="3"/>
            <a:endCxn id="6" idx="0"/>
          </p:cNvCxnSpPr>
          <p:nvPr/>
        </p:nvCxnSpPr>
        <p:spPr>
          <a:xfrm>
            <a:off x="2833274" y="1780008"/>
            <a:ext cx="1353814" cy="472364"/>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Connector: Curved 10">
            <a:extLst>
              <a:ext uri="{FF2B5EF4-FFF2-40B4-BE49-F238E27FC236}">
                <a16:creationId xmlns:a16="http://schemas.microsoft.com/office/drawing/2014/main" id="{7B1AA65E-3DAB-486F-8D8F-01A6BD3B5860}"/>
              </a:ext>
            </a:extLst>
          </p:cNvPr>
          <p:cNvCxnSpPr>
            <a:cxnSpLocks/>
            <a:stCxn id="4" idx="3"/>
            <a:endCxn id="7" idx="0"/>
          </p:cNvCxnSpPr>
          <p:nvPr/>
        </p:nvCxnSpPr>
        <p:spPr>
          <a:xfrm>
            <a:off x="2833274" y="1780008"/>
            <a:ext cx="2665264" cy="812613"/>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Connector: Curved 11">
            <a:extLst>
              <a:ext uri="{FF2B5EF4-FFF2-40B4-BE49-F238E27FC236}">
                <a16:creationId xmlns:a16="http://schemas.microsoft.com/office/drawing/2014/main" id="{E27D7620-9871-4A16-87D9-524DF09EF948}"/>
              </a:ext>
            </a:extLst>
          </p:cNvPr>
          <p:cNvCxnSpPr>
            <a:stCxn id="4" idx="3"/>
            <a:endCxn id="8" idx="0"/>
          </p:cNvCxnSpPr>
          <p:nvPr/>
        </p:nvCxnSpPr>
        <p:spPr>
          <a:xfrm>
            <a:off x="2833274" y="1780008"/>
            <a:ext cx="3820303" cy="934029"/>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Connector: Curved 12">
            <a:extLst>
              <a:ext uri="{FF2B5EF4-FFF2-40B4-BE49-F238E27FC236}">
                <a16:creationId xmlns:a16="http://schemas.microsoft.com/office/drawing/2014/main" id="{F8F09046-D5F3-49C7-B4C5-107AD3B8040C}"/>
              </a:ext>
            </a:extLst>
          </p:cNvPr>
          <p:cNvCxnSpPr>
            <a:stCxn id="5" idx="2"/>
            <a:endCxn id="4" idx="1"/>
          </p:cNvCxnSpPr>
          <p:nvPr/>
        </p:nvCxnSpPr>
        <p:spPr>
          <a:xfrm rot="5400000" flipH="1">
            <a:off x="2037911" y="1462696"/>
            <a:ext cx="841696" cy="1476321"/>
          </a:xfrm>
          <a:prstGeom prst="curvedConnector4">
            <a:avLst>
              <a:gd name="adj1" fmla="val -27159"/>
              <a:gd name="adj2" fmla="val 11548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Connector: Curved 13">
            <a:extLst>
              <a:ext uri="{FF2B5EF4-FFF2-40B4-BE49-F238E27FC236}">
                <a16:creationId xmlns:a16="http://schemas.microsoft.com/office/drawing/2014/main" id="{0B83EB67-ECB7-4947-8164-812E6B75D6E5}"/>
              </a:ext>
            </a:extLst>
          </p:cNvPr>
          <p:cNvCxnSpPr>
            <a:stCxn id="6" idx="2"/>
            <a:endCxn id="4" idx="1"/>
          </p:cNvCxnSpPr>
          <p:nvPr/>
        </p:nvCxnSpPr>
        <p:spPr>
          <a:xfrm rot="5400000" flipH="1">
            <a:off x="2394495" y="1106111"/>
            <a:ext cx="1118695" cy="2466490"/>
          </a:xfrm>
          <a:prstGeom prst="curvedConnector4">
            <a:avLst>
              <a:gd name="adj1" fmla="val -20435"/>
              <a:gd name="adj2" fmla="val 109268"/>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Connector: Curved 14">
            <a:extLst>
              <a:ext uri="{FF2B5EF4-FFF2-40B4-BE49-F238E27FC236}">
                <a16:creationId xmlns:a16="http://schemas.microsoft.com/office/drawing/2014/main" id="{1C3CF003-1002-4333-A5CF-92D2C1725561}"/>
              </a:ext>
            </a:extLst>
          </p:cNvPr>
          <p:cNvCxnSpPr>
            <a:cxnSpLocks/>
            <a:stCxn id="7" idx="2"/>
            <a:endCxn id="4" idx="1"/>
          </p:cNvCxnSpPr>
          <p:nvPr/>
        </p:nvCxnSpPr>
        <p:spPr>
          <a:xfrm rot="5400000" flipH="1">
            <a:off x="3018595" y="482011"/>
            <a:ext cx="1181945" cy="3777940"/>
          </a:xfrm>
          <a:prstGeom prst="curvedConnector4">
            <a:avLst>
              <a:gd name="adj1" fmla="val -19341"/>
              <a:gd name="adj2" fmla="val 10605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4A131D23-7C04-4798-AB56-356EA791CE50}"/>
              </a:ext>
            </a:extLst>
          </p:cNvPr>
          <p:cNvCxnSpPr>
            <a:stCxn id="8" idx="2"/>
            <a:endCxn id="4" idx="1"/>
          </p:cNvCxnSpPr>
          <p:nvPr/>
        </p:nvCxnSpPr>
        <p:spPr>
          <a:xfrm rot="5400000" flipH="1">
            <a:off x="3535407" y="-34800"/>
            <a:ext cx="1303361" cy="4932979"/>
          </a:xfrm>
          <a:prstGeom prst="curvedConnector4">
            <a:avLst>
              <a:gd name="adj1" fmla="val -17539"/>
              <a:gd name="adj2" fmla="val 104634"/>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DD31C475-3FD5-4217-B607-F1D819570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4877" y="3523497"/>
            <a:ext cx="5835382" cy="3334503"/>
          </a:xfrm>
          <a:prstGeom prst="rect">
            <a:avLst/>
          </a:prstGeom>
        </p:spPr>
      </p:pic>
    </p:spTree>
    <p:extLst>
      <p:ext uri="{BB962C8B-B14F-4D97-AF65-F5344CB8AC3E}">
        <p14:creationId xmlns:p14="http://schemas.microsoft.com/office/powerpoint/2010/main" val="24775012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AA1E5-1712-49E8-9325-C6184F815F7E}"/>
              </a:ext>
            </a:extLst>
          </p:cNvPr>
          <p:cNvSpPr>
            <a:spLocks noGrp="1"/>
          </p:cNvSpPr>
          <p:nvPr>
            <p:ph type="title"/>
          </p:nvPr>
        </p:nvSpPr>
        <p:spPr>
          <a:xfrm>
            <a:off x="628650" y="-33862"/>
            <a:ext cx="7701618" cy="1069904"/>
          </a:xfrm>
        </p:spPr>
        <p:txBody>
          <a:bodyPr/>
          <a:lstStyle/>
          <a:p>
            <a:r>
              <a:rPr lang="en-US" dirty="0"/>
              <a:t>Life cycle model</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F8E75F7-6113-46BD-A8D1-4AE9BA89D454}"/>
                  </a:ext>
                </a:extLst>
              </p:cNvPr>
              <p:cNvSpPr>
                <a:spLocks noGrp="1"/>
              </p:cNvSpPr>
              <p:nvPr>
                <p:ph idx="1"/>
              </p:nvPr>
            </p:nvSpPr>
            <p:spPr>
              <a:xfrm>
                <a:off x="302528" y="1036041"/>
                <a:ext cx="8212822" cy="5821959"/>
              </a:xfrm>
            </p:spPr>
            <p:txBody>
              <a:bodyPr>
                <a:normAutofit fontScale="92500" lnSpcReduction="20000"/>
              </a:bodyPr>
              <a:lstStyle/>
              <a:p>
                <a:r>
                  <a:rPr lang="en-US" dirty="0"/>
                  <a:t># of each juvenile life-history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𝐽</m:t>
                        </m:r>
                      </m:e>
                      <m:sub>
                        <m:r>
                          <a:rPr lang="en-US" i="1">
                            <a:latin typeface="Cambria Math" panose="02040503050406030204" pitchFamily="18" charset="0"/>
                          </a:rPr>
                          <m:t>𝑦</m:t>
                        </m:r>
                      </m:sub>
                      <m:sup>
                        <m:r>
                          <a:rPr lang="en-US" i="1">
                            <a:latin typeface="Cambria Math" panose="02040503050406030204" pitchFamily="18" charset="0"/>
                          </a:rPr>
                          <m:t>𝑙</m:t>
                        </m:r>
                      </m:sup>
                    </m:sSubSup>
                    <m:r>
                      <a:rPr lang="en-US" i="1">
                        <a:latin typeface="Cambria Math" panose="02040503050406030204" pitchFamily="18" charset="0"/>
                      </a:rPr>
                      <m:t> </m:t>
                    </m:r>
                  </m:oMath>
                </a14:m>
                <a:r>
                  <a:rPr lang="en-US" dirty="0"/>
                  <a:t>is </a:t>
                </a:r>
                <a:r>
                  <a:rPr lang="en-US" dirty="0" err="1"/>
                  <a:t>Beverton</a:t>
                </a:r>
                <a:r>
                  <a:rPr lang="en-US" dirty="0"/>
                  <a:t>-Holt function of </a:t>
                </a:r>
                <a:r>
                  <a:rPr lang="en-US" dirty="0" err="1"/>
                  <a:t>spawners</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𝑦</m:t>
                        </m:r>
                      </m:sub>
                    </m:sSub>
                  </m:oMath>
                </a14:m>
                <a:endParaRPr lang="en-US" dirty="0"/>
              </a:p>
              <a:p>
                <a:endParaRPr lang="en-US" dirty="0"/>
              </a:p>
              <a:p>
                <a:pPr marL="0" indent="0">
                  <a:spcAft>
                    <a:spcPts val="1200"/>
                  </a:spcAft>
                  <a:buNone/>
                </a:pPr>
                <a14:m>
                  <m:oMathPara xmlns:m="http://schemas.openxmlformats.org/officeDocument/2006/math">
                    <m:oMathParaPr>
                      <m:jc m:val="centerGroup"/>
                    </m:oMathParaPr>
                    <m:oMath xmlns:m="http://schemas.openxmlformats.org/officeDocument/2006/math">
                      <m:sSubSup>
                        <m:sSubSupPr>
                          <m:ctrlPr>
                            <a:rPr lang="en-US" i="1"/>
                          </m:ctrlPr>
                        </m:sSubSupPr>
                        <m:e>
                          <m:r>
                            <a:rPr lang="en-US" i="1"/>
                            <m:t>𝐽</m:t>
                          </m:r>
                        </m:e>
                        <m:sub>
                          <m:r>
                            <a:rPr lang="en-US" i="1"/>
                            <m:t>𝑦</m:t>
                          </m:r>
                        </m:sub>
                        <m:sup>
                          <m:r>
                            <a:rPr lang="en-US" i="1"/>
                            <m:t>𝑙</m:t>
                          </m:r>
                        </m:sup>
                      </m:sSubSup>
                      <m:r>
                        <a:rPr lang="en-US" i="1"/>
                        <m:t>=</m:t>
                      </m:r>
                      <m:f>
                        <m:fPr>
                          <m:ctrlPr>
                            <a:rPr lang="en-US" i="1"/>
                          </m:ctrlPr>
                        </m:fPr>
                        <m:num>
                          <m:sSub>
                            <m:sSubPr>
                              <m:ctrlPr>
                                <a:rPr lang="en-US" i="1"/>
                              </m:ctrlPr>
                            </m:sSubPr>
                            <m:e>
                              <m:r>
                                <a:rPr lang="en-US" i="1"/>
                                <m:t>𝛼</m:t>
                              </m:r>
                            </m:e>
                            <m:sub>
                              <m:r>
                                <a:rPr lang="en-US" i="1"/>
                                <m:t>𝑙</m:t>
                              </m:r>
                            </m:sub>
                          </m:sSub>
                          <m:sSub>
                            <m:sSubPr>
                              <m:ctrlPr>
                                <a:rPr lang="en-US" i="1"/>
                              </m:ctrlPr>
                            </m:sSubPr>
                            <m:e>
                              <m:r>
                                <a:rPr lang="en-US" i="1"/>
                                <m:t>𝑆</m:t>
                              </m:r>
                            </m:e>
                            <m:sub>
                              <m:r>
                                <a:rPr lang="en-US" i="1"/>
                                <m:t>𝑦</m:t>
                              </m:r>
                            </m:sub>
                          </m:sSub>
                        </m:num>
                        <m:den>
                          <m:r>
                            <a:rPr lang="en-US" i="1"/>
                            <m:t>1+</m:t>
                          </m:r>
                          <m:sSub>
                            <m:sSubPr>
                              <m:ctrlPr>
                                <a:rPr lang="en-US" i="1"/>
                              </m:ctrlPr>
                            </m:sSubPr>
                            <m:e>
                              <m:r>
                                <a:rPr lang="en-US" i="1"/>
                                <m:t>𝛼</m:t>
                              </m:r>
                            </m:e>
                            <m:sub>
                              <m:r>
                                <a:rPr lang="en-US" i="1"/>
                                <m:t>𝑙</m:t>
                              </m:r>
                            </m:sub>
                          </m:sSub>
                          <m:sSub>
                            <m:sSubPr>
                              <m:ctrlPr>
                                <a:rPr lang="en-US" i="1"/>
                              </m:ctrlPr>
                            </m:sSubPr>
                            <m:e>
                              <m:r>
                                <a:rPr lang="en-US" i="1"/>
                                <m:t>𝑆</m:t>
                              </m:r>
                            </m:e>
                            <m:sub>
                              <m:r>
                                <a:rPr lang="en-US" i="1"/>
                                <m:t>𝑦</m:t>
                              </m:r>
                            </m:sub>
                          </m:sSub>
                          <m:r>
                            <a:rPr lang="en-US" i="1"/>
                            <m:t>/</m:t>
                          </m:r>
                          <m:r>
                            <a:rPr lang="en-US" i="1"/>
                            <m:t>𝑅𝑚𝑎</m:t>
                          </m:r>
                          <m:sSub>
                            <m:sSubPr>
                              <m:ctrlPr>
                                <a:rPr lang="en-US" i="1"/>
                              </m:ctrlPr>
                            </m:sSubPr>
                            <m:e>
                              <m:r>
                                <a:rPr lang="en-US" i="1"/>
                                <m:t>𝑥</m:t>
                              </m:r>
                            </m:e>
                            <m:sub>
                              <m:r>
                                <a:rPr lang="en-US" i="1"/>
                                <m:t>𝑙</m:t>
                              </m:r>
                            </m:sub>
                          </m:sSub>
                        </m:den>
                      </m:f>
                      <m:sSup>
                        <m:sSupPr>
                          <m:ctrlPr>
                            <a:rPr lang="en-US" i="1" smtClean="0"/>
                          </m:ctrlPr>
                        </m:sSupPr>
                        <m:e>
                          <m:r>
                            <a:rPr lang="en-US" i="1"/>
                            <m:t>𝑒</m:t>
                          </m:r>
                        </m:e>
                        <m:sup>
                          <m:sSub>
                            <m:sSubPr>
                              <m:ctrlPr>
                                <a:rPr lang="en-US" i="1"/>
                              </m:ctrlPr>
                            </m:sSubPr>
                            <m:e>
                              <m:r>
                                <a:rPr lang="en-US" i="1"/>
                                <m:t>𝜖</m:t>
                              </m:r>
                            </m:e>
                            <m:sub>
                              <m:r>
                                <a:rPr lang="en-US" i="1"/>
                                <m:t>𝑙</m:t>
                              </m:r>
                              <m:r>
                                <a:rPr lang="en-US" i="1"/>
                                <m:t>,</m:t>
                              </m:r>
                              <m:r>
                                <a:rPr lang="en-US" i="1"/>
                                <m:t>𝑦</m:t>
                              </m:r>
                            </m:sub>
                          </m:sSub>
                        </m:sup>
                      </m:sSup>
                    </m:oMath>
                  </m:oMathPara>
                </a14:m>
                <a:endParaRPr lang="en-US" i="1" dirty="0"/>
              </a:p>
              <a:p>
                <a:pPr marL="0" indent="0">
                  <a:spcAft>
                    <a:spcPts val="1200"/>
                  </a:spcAft>
                  <a:buNone/>
                </a:pPr>
                <a14:m>
                  <m:oMathPara xmlns:m="http://schemas.openxmlformats.org/officeDocument/2006/math">
                    <m:oMathParaPr>
                      <m:jc m:val="centerGroup"/>
                    </m:oMathParaPr>
                    <m:oMath xmlns:m="http://schemas.openxmlformats.org/officeDocument/2006/math">
                      <m:sSub>
                        <m:sSubPr>
                          <m:ctrlPr>
                            <a:rPr lang="en-US" i="1"/>
                          </m:ctrlPr>
                        </m:sSubPr>
                        <m:e>
                          <m:r>
                            <a:rPr lang="en-US" i="1"/>
                            <m:t>𝜖</m:t>
                          </m:r>
                        </m:e>
                        <m:sub>
                          <m:r>
                            <a:rPr lang="en-US" i="1"/>
                            <m:t>𝑦</m:t>
                          </m:r>
                        </m:sub>
                      </m:sSub>
                      <m:r>
                        <a:rPr lang="en-US" i="1"/>
                        <m:t>∼</m:t>
                      </m:r>
                      <m:r>
                        <a:rPr lang="en-US" i="1"/>
                        <m:t>𝑀𝑉𝑁</m:t>
                      </m:r>
                      <m:r>
                        <a:rPr lang="en-US" i="1"/>
                        <m:t>(</m:t>
                      </m:r>
                      <m:r>
                        <a:rPr lang="en-US" b="1" i="1"/>
                        <m:t>𝟎</m:t>
                      </m:r>
                      <m:r>
                        <a:rPr lang="en-US" i="1"/>
                        <m:t>,</m:t>
                      </m:r>
                      <m:sSub>
                        <m:sSubPr>
                          <m:ctrlPr>
                            <a:rPr lang="en-US" i="1"/>
                          </m:ctrlPr>
                        </m:sSubPr>
                        <m:e>
                          <m:r>
                            <a:rPr lang="en-US" i="1"/>
                            <m:t>𝛴</m:t>
                          </m:r>
                        </m:e>
                        <m:sub>
                          <m:r>
                            <a:rPr lang="en-US" i="1"/>
                            <m:t>𝐽</m:t>
                          </m:r>
                        </m:sub>
                      </m:sSub>
                      <m:r>
                        <a:rPr lang="en-US" b="0" i="1" smtClean="0">
                          <a:latin typeface="Cambria Math" panose="02040503050406030204" pitchFamily="18" charset="0"/>
                        </a:rPr>
                        <m:t>)</m:t>
                      </m:r>
                    </m:oMath>
                  </m:oMathPara>
                </a14:m>
                <a:endParaRPr lang="en-US" dirty="0"/>
              </a:p>
              <a:p>
                <a:pPr>
                  <a:spcAft>
                    <a:spcPts val="1200"/>
                  </a:spcAft>
                </a:pPr>
                <a:r>
                  <a:rPr lang="en-US" dirty="0"/>
                  <a:t># of natural-origin (Wild) </a:t>
                </a:r>
                <a:r>
                  <a:rPr lang="en-US" dirty="0" err="1"/>
                  <a:t>spawners</a:t>
                </a:r>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𝑆</m:t>
                        </m:r>
                      </m:e>
                      <m:sub>
                        <m:r>
                          <a:rPr lang="en-US" i="1">
                            <a:latin typeface="Cambria Math" panose="02040503050406030204" pitchFamily="18" charset="0"/>
                          </a:rPr>
                          <m:t>𝑦</m:t>
                        </m:r>
                      </m:sub>
                      <m:sup>
                        <m:r>
                          <a:rPr lang="en-US" i="1">
                            <a:latin typeface="Cambria Math" panose="02040503050406030204" pitchFamily="18" charset="0"/>
                          </a:rPr>
                          <m:t>𝑊</m:t>
                        </m:r>
                      </m:sup>
                    </m:sSubSup>
                    <m:r>
                      <a:rPr lang="en-US" i="1">
                        <a:latin typeface="Cambria Math" panose="02040503050406030204" pitchFamily="18" charset="0"/>
                      </a:rPr>
                      <m:t> </m:t>
                    </m:r>
                  </m:oMath>
                </a14:m>
                <a:r>
                  <a:rPr lang="en-US" dirty="0"/>
                  <a:t>is,</a:t>
                </a:r>
              </a:p>
              <a:p>
                <a:pPr marL="0" indent="0">
                  <a:spcAft>
                    <a:spcPts val="1200"/>
                  </a:spcAft>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𝑆</m:t>
                          </m:r>
                        </m:e>
                        <m:sub>
                          <m:r>
                            <a:rPr lang="en-US" i="1">
                              <a:latin typeface="Cambria Math" panose="02040503050406030204" pitchFamily="18" charset="0"/>
                            </a:rPr>
                            <m:t>𝑦</m:t>
                          </m:r>
                        </m:sub>
                        <m:sup>
                          <m:r>
                            <a:rPr lang="en-US" i="1">
                              <a:latin typeface="Cambria Math" panose="02040503050406030204" pitchFamily="18" charset="0"/>
                            </a:rPr>
                            <m:t>𝑊</m:t>
                          </m:r>
                        </m:sup>
                      </m:sSubSup>
                      <m:r>
                        <a:rPr lang="en-US" i="1">
                          <a:latin typeface="Cambria Math" panose="02040503050406030204" pitchFamily="18" charset="0"/>
                        </a:rPr>
                        <m:t>=</m:t>
                      </m:r>
                      <m:nary>
                        <m:naryPr>
                          <m:chr m:val="∑"/>
                          <m:limLoc m:val="undOvr"/>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=3</m:t>
                          </m:r>
                        </m:sub>
                        <m:sup>
                          <m:r>
                            <a:rPr lang="en-US" i="1">
                              <a:latin typeface="Cambria Math" panose="02040503050406030204" pitchFamily="18" charset="0"/>
                            </a:rPr>
                            <m:t>5</m:t>
                          </m:r>
                        </m:sup>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𝐽</m:t>
                                  </m:r>
                                </m:e>
                                <m:sub>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𝑖</m:t>
                                  </m:r>
                                </m:sub>
                                <m:sup>
                                  <m:r>
                                    <a:rPr lang="en-US" i="1">
                                      <a:latin typeface="Cambria Math" panose="02040503050406030204" pitchFamily="18" charset="0"/>
                                    </a:rPr>
                                    <m:t>𝑙</m:t>
                                  </m:r>
                                </m:sup>
                              </m:sSubSup>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𝑦</m:t>
                                  </m:r>
                                </m:sub>
                                <m:sup>
                                  <m:r>
                                    <a:rPr lang="en-US" i="1">
                                      <a:latin typeface="Cambria Math" panose="02040503050406030204" pitchFamily="18" charset="0"/>
                                    </a:rPr>
                                    <m:t>𝑙</m:t>
                                  </m:r>
                                </m:sup>
                              </m:sSubSup>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𝑖</m:t>
                                  </m:r>
                                </m:sub>
                                <m:sup>
                                  <m:r>
                                    <a:rPr lang="en-US" i="1">
                                      <a:latin typeface="Cambria Math" panose="02040503050406030204" pitchFamily="18" charset="0"/>
                                    </a:rPr>
                                    <m:t>𝑙</m:t>
                                  </m:r>
                                </m:sup>
                              </m:sSubSup>
                            </m:e>
                          </m:d>
                        </m:e>
                      </m:nary>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𝑦</m:t>
                          </m:r>
                        </m:sub>
                      </m:sSub>
                    </m:oMath>
                  </m:oMathPara>
                </a14:m>
                <a:endParaRPr lang="en-US" dirty="0"/>
              </a:p>
              <a:p>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𝑦</m:t>
                        </m:r>
                      </m:sub>
                      <m:sup>
                        <m:r>
                          <a:rPr lang="en-US" i="1">
                            <a:latin typeface="Cambria Math" panose="02040503050406030204" pitchFamily="18" charset="0"/>
                          </a:rPr>
                          <m:t>𝑙</m:t>
                        </m:r>
                      </m:sup>
                    </m:sSubSup>
                  </m:oMath>
                </a14:m>
                <a:r>
                  <a:rPr lang="en-US" dirty="0"/>
                  <a:t> = survival from juvenile to adult </a:t>
                </a:r>
              </a:p>
              <a:p>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𝑝</m:t>
                        </m:r>
                      </m:e>
                      <m:sub>
                        <m:r>
                          <a:rPr lang="en-US" i="1">
                            <a:latin typeface="Cambria Math" panose="02040503050406030204" pitchFamily="18" charset="0"/>
                          </a:rPr>
                          <m:t>𝑖</m:t>
                        </m:r>
                      </m:sub>
                      <m:sup>
                        <m:r>
                          <a:rPr lang="en-US" i="1">
                            <a:latin typeface="Cambria Math" panose="02040503050406030204" pitchFamily="18" charset="0"/>
                          </a:rPr>
                          <m:t>𝑙</m:t>
                        </m:r>
                      </m:sup>
                    </m:sSubSup>
                  </m:oMath>
                </a14:m>
                <a:r>
                  <a:rPr lang="en-US" dirty="0"/>
                  <a:t> = proportion of age </a:t>
                </a:r>
                <a14:m>
                  <m:oMath xmlns:m="http://schemas.openxmlformats.org/officeDocument/2006/math">
                    <m:r>
                      <a:rPr lang="en-US" i="1">
                        <a:latin typeface="Cambria Math" panose="02040503050406030204" pitchFamily="18" charset="0"/>
                      </a:rPr>
                      <m:t>𝑖</m:t>
                    </m:r>
                    <m:r>
                      <a:rPr lang="en-US" i="1">
                        <a:latin typeface="Cambria Math" panose="02040503050406030204" pitchFamily="18" charset="0"/>
                      </a:rPr>
                      <m:t> </m:t>
                    </m:r>
                  </m:oMath>
                </a14:m>
                <a:r>
                  <a:rPr lang="en-US" dirty="0"/>
                  <a:t>adults</a:t>
                </a:r>
              </a:p>
              <a:p>
                <a:pPr>
                  <a:spcAft>
                    <a:spcPts val="1200"/>
                  </a:spcAft>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𝐵</m:t>
                        </m:r>
                      </m:e>
                      <m:sub>
                        <m:r>
                          <a:rPr lang="en-US" i="1">
                            <a:latin typeface="Cambria Math" panose="02040503050406030204" pitchFamily="18" charset="0"/>
                          </a:rPr>
                          <m:t>𝑦</m:t>
                        </m:r>
                      </m:sub>
                    </m:sSub>
                  </m:oMath>
                </a14:m>
                <a:r>
                  <a:rPr lang="en-US" dirty="0"/>
                  <a:t> = # wild adults removed for </a:t>
                </a:r>
                <a:r>
                  <a:rPr lang="en-US" dirty="0" err="1"/>
                  <a:t>Broodstock</a:t>
                </a:r>
                <a:endParaRPr lang="en-US" dirty="0"/>
              </a:p>
              <a:p>
                <a:endParaRPr lang="en-US" dirty="0"/>
              </a:p>
            </p:txBody>
          </p:sp>
        </mc:Choice>
        <mc:Fallback>
          <p:sp>
            <p:nvSpPr>
              <p:cNvPr id="3" name="Content Placeholder 2">
                <a:extLst>
                  <a:ext uri="{FF2B5EF4-FFF2-40B4-BE49-F238E27FC236}">
                    <a16:creationId xmlns:a16="http://schemas.microsoft.com/office/drawing/2014/main" id="{FF8E75F7-6113-46BD-A8D1-4AE9BA89D454}"/>
                  </a:ext>
                </a:extLst>
              </p:cNvPr>
              <p:cNvSpPr>
                <a:spLocks noGrp="1" noRot="1" noChangeAspect="1" noMove="1" noResize="1" noEditPoints="1" noAdjustHandles="1" noChangeArrowheads="1" noChangeShapeType="1" noTextEdit="1"/>
              </p:cNvSpPr>
              <p:nvPr>
                <p:ph idx="1"/>
              </p:nvPr>
            </p:nvSpPr>
            <p:spPr>
              <a:xfrm>
                <a:off x="302528" y="1036041"/>
                <a:ext cx="8212822" cy="5821959"/>
              </a:xfrm>
              <a:blipFill>
                <a:blip r:embed="rId2"/>
                <a:stretch>
                  <a:fillRect l="-1188" t="-2199" r="-445"/>
                </a:stretch>
              </a:blipFill>
            </p:spPr>
            <p:txBody>
              <a:bodyPr/>
              <a:lstStyle/>
              <a:p>
                <a:r>
                  <a:rPr lang="en-US">
                    <a:noFill/>
                  </a:rPr>
                  <a:t> </a:t>
                </a:r>
              </a:p>
            </p:txBody>
          </p:sp>
        </mc:Fallback>
      </mc:AlternateContent>
    </p:spTree>
    <p:extLst>
      <p:ext uri="{BB962C8B-B14F-4D97-AF65-F5344CB8AC3E}">
        <p14:creationId xmlns:p14="http://schemas.microsoft.com/office/powerpoint/2010/main" val="33090557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AA1E5-1712-49E8-9325-C6184F815F7E}"/>
              </a:ext>
            </a:extLst>
          </p:cNvPr>
          <p:cNvSpPr>
            <a:spLocks noGrp="1"/>
          </p:cNvSpPr>
          <p:nvPr>
            <p:ph type="title"/>
          </p:nvPr>
        </p:nvSpPr>
        <p:spPr>
          <a:xfrm>
            <a:off x="628650" y="-33863"/>
            <a:ext cx="7886700" cy="1325563"/>
          </a:xfrm>
        </p:spPr>
        <p:txBody>
          <a:bodyPr/>
          <a:lstStyle/>
          <a:p>
            <a:r>
              <a:rPr lang="en-US" dirty="0"/>
              <a:t>Life cycle model cont.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F8E75F7-6113-46BD-A8D1-4AE9BA89D454}"/>
                  </a:ext>
                </a:extLst>
              </p:cNvPr>
              <p:cNvSpPr>
                <a:spLocks noGrp="1"/>
              </p:cNvSpPr>
              <p:nvPr>
                <p:ph idx="1"/>
              </p:nvPr>
            </p:nvSpPr>
            <p:spPr>
              <a:xfrm>
                <a:off x="432033" y="1543369"/>
                <a:ext cx="8279933" cy="4043699"/>
              </a:xfrm>
            </p:spPr>
            <p:txBody>
              <a:bodyPr>
                <a:normAutofit/>
              </a:bodyPr>
              <a:lstStyle/>
              <a:p>
                <a:pPr>
                  <a:spcAft>
                    <a:spcPts val="1200"/>
                  </a:spcAft>
                </a:pPr>
                <a:r>
                  <a:rPr lang="en-US" dirty="0"/>
                  <a:t>Survival is AR1 to reflect climate regimes</a:t>
                </a:r>
              </a:p>
              <a:p>
                <a:pPr marL="0" indent="0">
                  <a:spcAft>
                    <a:spcPts val="1200"/>
                  </a:spcAft>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𝑙𝑜𝑔𝑖𝑡</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𝑠</m:t>
                          </m:r>
                        </m:e>
                        <m:sub>
                          <m:r>
                            <a:rPr lang="en-US" i="1">
                              <a:latin typeface="Cambria Math" panose="02040503050406030204" pitchFamily="18" charset="0"/>
                            </a:rPr>
                            <m:t>𝑦</m:t>
                          </m:r>
                        </m:sub>
                        <m:sup>
                          <m:r>
                            <a:rPr lang="en-US" i="1">
                              <a:latin typeface="Cambria Math" panose="02040503050406030204" pitchFamily="18" charset="0"/>
                            </a:rPr>
                            <m:t>𝑙</m:t>
                          </m:r>
                        </m:sup>
                      </m:sSubSup>
                      <m:r>
                        <a:rPr lang="en-US" i="1">
                          <a:latin typeface="Cambria Math" panose="02040503050406030204" pitchFamily="18" charset="0"/>
                        </a:rPr>
                        <m:t>)=</m:t>
                      </m:r>
                      <m:r>
                        <a:rPr lang="en-US" i="1">
                          <a:latin typeface="Cambria Math" panose="02040503050406030204" pitchFamily="18" charset="0"/>
                        </a:rPr>
                        <m:t>𝛼</m:t>
                      </m:r>
                      <m:r>
                        <a:rPr lang="en-US" i="1">
                          <a:latin typeface="Cambria Math" panose="02040503050406030204" pitchFamily="18" charset="0"/>
                        </a:rPr>
                        <m:t>+</m:t>
                      </m:r>
                      <m:r>
                        <a:rPr lang="en-US" i="1">
                          <a:latin typeface="Cambria Math" panose="02040503050406030204" pitchFamily="18" charset="0"/>
                        </a:rPr>
                        <m:t>𝛽</m:t>
                      </m:r>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𝑙</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i="1">
                              <a:latin typeface="Cambria Math" panose="02040503050406030204" pitchFamily="18" charset="0"/>
                            </a:rPr>
                            <m:t>𝑦</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𝑙</m:t>
                          </m:r>
                          <m:r>
                            <a:rPr lang="en-US" i="1">
                              <a:latin typeface="Cambria Math" panose="02040503050406030204" pitchFamily="18" charset="0"/>
                            </a:rPr>
                            <m:t>,</m:t>
                          </m:r>
                          <m:r>
                            <a:rPr lang="en-US" i="1">
                              <a:latin typeface="Cambria Math" panose="02040503050406030204" pitchFamily="18" charset="0"/>
                            </a:rPr>
                            <m:t>𝑦</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𝜖</m:t>
                          </m:r>
                        </m:e>
                        <m:sub>
                          <m:r>
                            <a:rPr lang="en-US" i="1">
                              <a:latin typeface="Cambria Math" panose="02040503050406030204" pitchFamily="18" charset="0"/>
                            </a:rPr>
                            <m:t>𝑦</m:t>
                          </m:r>
                        </m:sub>
                      </m:sSub>
                      <m:r>
                        <a:rPr lang="en-US" i="1">
                          <a:latin typeface="Cambria Math" panose="02040503050406030204" pitchFamily="18" charset="0"/>
                        </a:rPr>
                        <m:t>∼</m:t>
                      </m:r>
                      <m:r>
                        <a:rPr lang="en-US" i="1">
                          <a:latin typeface="Cambria Math" panose="02040503050406030204" pitchFamily="18" charset="0"/>
                        </a:rPr>
                        <m:t>𝑀𝑉𝑁</m:t>
                      </m:r>
                      <m:r>
                        <a:rPr lang="en-US" i="1">
                          <a:latin typeface="Cambria Math" panose="02040503050406030204" pitchFamily="18" charset="0"/>
                        </a:rPr>
                        <m:t>(</m:t>
                      </m:r>
                      <m:r>
                        <a:rPr lang="en-US" b="1" i="1">
                          <a:latin typeface="Cambria Math" panose="02040503050406030204" pitchFamily="18" charset="0"/>
                        </a:rPr>
                        <m:t>𝟎</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𝛴</m:t>
                          </m:r>
                        </m:e>
                        <m:sub>
                          <m:r>
                            <a:rPr lang="en-US" i="1">
                              <a:latin typeface="Cambria Math" panose="02040503050406030204" pitchFamily="18" charset="0"/>
                            </a:rPr>
                            <m:t>𝑠</m:t>
                          </m:r>
                        </m:sub>
                      </m:sSub>
                      <m:r>
                        <a:rPr lang="en-US" i="1">
                          <a:latin typeface="Cambria Math" panose="02040503050406030204" pitchFamily="18" charset="0"/>
                        </a:rPr>
                        <m:t>)</m:t>
                      </m:r>
                    </m:oMath>
                  </m:oMathPara>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𝑙</m:t>
                        </m:r>
                      </m:sub>
                    </m:sSub>
                  </m:oMath>
                </a14:m>
                <a:r>
                  <a:rPr lang="en-US" dirty="0"/>
                  <a:t> is the median day juveniles are counted</a:t>
                </a:r>
              </a:p>
              <a:p>
                <a14:m>
                  <m:oMath xmlns:m="http://schemas.openxmlformats.org/officeDocument/2006/math">
                    <m:sSub>
                      <m:sSubPr>
                        <m:ctrlPr>
                          <a:rPr lang="en-US" b="1" i="1" smtClean="0">
                            <a:latin typeface="Cambria Math" panose="02040503050406030204" pitchFamily="18" charset="0"/>
                          </a:rPr>
                        </m:ctrlPr>
                      </m:sSubPr>
                      <m:e>
                        <m:r>
                          <a:rPr lang="en-US" b="1" i="1">
                            <a:latin typeface="Cambria Math" panose="02040503050406030204" pitchFamily="18" charset="0"/>
                          </a:rPr>
                          <m:t>𝒑</m:t>
                        </m:r>
                      </m:e>
                      <m:sub>
                        <m:r>
                          <a:rPr lang="en-US" b="0" i="1" smtClean="0">
                            <a:latin typeface="Cambria Math" panose="02040503050406030204" pitchFamily="18" charset="0"/>
                          </a:rPr>
                          <m:t>𝑙</m:t>
                        </m:r>
                      </m:sub>
                    </m:sSub>
                  </m:oMath>
                </a14:m>
                <a:r>
                  <a:rPr lang="en-US" dirty="0"/>
                  <a:t> was given as a data: [.125,.725,.15] for </a:t>
                </a:r>
                <a:r>
                  <a:rPr lang="en-US" dirty="0" err="1"/>
                  <a:t>subyearlings</a:t>
                </a:r>
                <a:r>
                  <a:rPr lang="en-US" dirty="0"/>
                  <a:t> &amp; [.06,.65,.29] for yearlings.</a:t>
                </a:r>
              </a:p>
              <a:p>
                <a:r>
                  <a:rPr lang="en-US" dirty="0"/>
                  <a:t>Next Step: estimate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𝑎𝑙𝑟</m:t>
                        </m:r>
                        <m:r>
                          <a:rPr lang="en-US" b="0" i="1" smtClean="0">
                            <a:latin typeface="Cambria Math" panose="02040503050406030204" pitchFamily="18" charset="0"/>
                          </a:rPr>
                          <m:t>(</m:t>
                        </m:r>
                        <m:r>
                          <a:rPr lang="en-US" b="1" i="1">
                            <a:latin typeface="Cambria Math" panose="02040503050406030204" pitchFamily="18" charset="0"/>
                          </a:rPr>
                          <m:t>𝒑</m:t>
                        </m:r>
                      </m:e>
                      <m:sub>
                        <m:r>
                          <a:rPr lang="en-US" b="0" i="1">
                            <a:latin typeface="Cambria Math" panose="02040503050406030204" pitchFamily="18" charset="0"/>
                          </a:rPr>
                          <m:t>𝑙</m:t>
                        </m:r>
                        <m:r>
                          <a:rPr lang="en-US" b="0" i="1">
                            <a:latin typeface="Cambria Math" panose="02040503050406030204" pitchFamily="18" charset="0"/>
                          </a:rPr>
                          <m:t>,</m:t>
                        </m:r>
                        <m:r>
                          <a:rPr lang="en-US" b="0" i="1">
                            <a:latin typeface="Cambria Math" panose="02040503050406030204" pitchFamily="18" charset="0"/>
                          </a:rPr>
                          <m:t>𝑦</m:t>
                        </m:r>
                      </m:sub>
                    </m:sSub>
                    <m:r>
                      <a:rPr lang="en-US" b="0" i="1" smtClean="0">
                        <a:latin typeface="Cambria Math" panose="02040503050406030204" pitchFamily="18" charset="0"/>
                      </a:rPr>
                      <m:t>)~</m:t>
                    </m:r>
                    <m:r>
                      <a:rPr lang="en-US" b="0" i="1" smtClean="0">
                        <a:latin typeface="Cambria Math" panose="02040503050406030204" pitchFamily="18" charset="0"/>
                      </a:rPr>
                      <m:t>𝑀𝑁𝑉</m:t>
                    </m:r>
                  </m:oMath>
                </a14:m>
                <a:r>
                  <a:rPr lang="en-US" dirty="0"/>
                  <a:t> </a:t>
                </a:r>
              </a:p>
              <a:p>
                <a:endParaRPr lang="en-US" dirty="0"/>
              </a:p>
              <a:p>
                <a:endParaRPr lang="en-US" dirty="0"/>
              </a:p>
              <a:p>
                <a:endParaRPr lang="en-US" dirty="0"/>
              </a:p>
            </p:txBody>
          </p:sp>
        </mc:Choice>
        <mc:Fallback>
          <p:sp>
            <p:nvSpPr>
              <p:cNvPr id="3" name="Content Placeholder 2">
                <a:extLst>
                  <a:ext uri="{FF2B5EF4-FFF2-40B4-BE49-F238E27FC236}">
                    <a16:creationId xmlns:a16="http://schemas.microsoft.com/office/drawing/2014/main" id="{FF8E75F7-6113-46BD-A8D1-4AE9BA89D454}"/>
                  </a:ext>
                </a:extLst>
              </p:cNvPr>
              <p:cNvSpPr>
                <a:spLocks noGrp="1" noRot="1" noChangeAspect="1" noMove="1" noResize="1" noEditPoints="1" noAdjustHandles="1" noChangeArrowheads="1" noChangeShapeType="1" noTextEdit="1"/>
              </p:cNvSpPr>
              <p:nvPr>
                <p:ph idx="1"/>
              </p:nvPr>
            </p:nvSpPr>
            <p:spPr>
              <a:xfrm>
                <a:off x="432033" y="1543369"/>
                <a:ext cx="8279933" cy="4043699"/>
              </a:xfrm>
              <a:blipFill>
                <a:blip r:embed="rId2"/>
                <a:stretch>
                  <a:fillRect l="-1325" t="-2410" r="-1031"/>
                </a:stretch>
              </a:blipFill>
            </p:spPr>
            <p:txBody>
              <a:bodyPr/>
              <a:lstStyle/>
              <a:p>
                <a:r>
                  <a:rPr lang="en-US">
                    <a:noFill/>
                  </a:rPr>
                  <a:t> </a:t>
                </a:r>
              </a:p>
            </p:txBody>
          </p:sp>
        </mc:Fallback>
      </mc:AlternateContent>
    </p:spTree>
    <p:extLst>
      <p:ext uri="{BB962C8B-B14F-4D97-AF65-F5344CB8AC3E}">
        <p14:creationId xmlns:p14="http://schemas.microsoft.com/office/powerpoint/2010/main" val="7980968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1029</TotalTime>
  <Words>964</Words>
  <Application>Microsoft Office PowerPoint</Application>
  <PresentationFormat>On-screen Show (4:3)</PresentationFormat>
  <Paragraphs>176</Paragraphs>
  <Slides>31</Slides>
  <Notes>12</Notes>
  <HiddenSlides>0</HiddenSlides>
  <MMClips>0</MMClips>
  <ScaleCrop>false</ScaleCrop>
  <HeadingPairs>
    <vt:vector size="6" baseType="variant">
      <vt:variant>
        <vt:lpstr>Fonts Used</vt:lpstr>
      </vt:variant>
      <vt:variant>
        <vt:i4>4</vt:i4>
      </vt:variant>
      <vt:variant>
        <vt:lpstr>Theme</vt:lpstr>
      </vt:variant>
      <vt:variant>
        <vt:i4>5</vt:i4>
      </vt:variant>
      <vt:variant>
        <vt:lpstr>Slide Titles</vt:lpstr>
      </vt:variant>
      <vt:variant>
        <vt:i4>31</vt:i4>
      </vt:variant>
    </vt:vector>
  </HeadingPairs>
  <TitlesOfParts>
    <vt:vector size="40" baseType="lpstr">
      <vt:lpstr>Arial</vt:lpstr>
      <vt:lpstr>Calibri</vt:lpstr>
      <vt:lpstr>Calibri Light</vt:lpstr>
      <vt:lpstr>Cambria Math</vt:lpstr>
      <vt:lpstr>Office Theme</vt:lpstr>
      <vt:lpstr>1_Office Theme</vt:lpstr>
      <vt:lpstr>2_Office Theme</vt:lpstr>
      <vt:lpstr>3_Office Theme</vt:lpstr>
      <vt:lpstr>4_Office Theme</vt:lpstr>
      <vt:lpstr>Towards a life-cycle model to inform conservation-hatchery management</vt:lpstr>
      <vt:lpstr>Wenatchee River spring Chinook</vt:lpstr>
      <vt:lpstr>Wenatchee River spring Chinook</vt:lpstr>
      <vt:lpstr>PowerPoint Presentation</vt:lpstr>
      <vt:lpstr>Current control rule</vt:lpstr>
      <vt:lpstr>Decision table</vt:lpstr>
      <vt:lpstr>Life cycle model</vt:lpstr>
      <vt:lpstr>Life cycle model</vt:lpstr>
      <vt:lpstr>Life cycle model cont.</vt:lpstr>
      <vt:lpstr>Life cycle model cont.: Data models</vt:lpstr>
      <vt:lpstr>Model fit</vt:lpstr>
      <vt:lpstr>Beverton-holt spawner → juvenile fits</vt:lpstr>
      <vt:lpstr>Juvenile → adult survival</vt:lpstr>
      <vt:lpstr>Retrospective performance metrics</vt:lpstr>
      <vt:lpstr>PowerPoint Presentation</vt:lpstr>
      <vt:lpstr>Next steps</vt:lpstr>
      <vt:lpstr>Acknowldgements</vt:lpstr>
      <vt:lpstr>Questions</vt:lpstr>
      <vt:lpstr>Life cycle model cont.</vt:lpstr>
      <vt:lpstr>Wenatchee River spring Chinook</vt:lpstr>
      <vt:lpstr>PowerPoint Presentation</vt:lpstr>
      <vt:lpstr>Average daily emigrants</vt:lpstr>
      <vt:lpstr>Average daily emigrants</vt:lpstr>
      <vt:lpstr>Average daily emigrants</vt:lpstr>
      <vt:lpstr>PowerPoint Presentation</vt:lpstr>
      <vt:lpstr>Chiwawa River</vt:lpstr>
      <vt:lpstr>Nason Creek</vt:lpstr>
      <vt:lpstr>White River</vt:lpstr>
      <vt:lpstr>Discussion</vt:lpstr>
      <vt:lpstr>Next Steps</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Incorporating juvenile life history diversity in a life-cycle model for spring Chinook in the Wenatchee</dc:title>
  <dc:creator>Mark Sorel</dc:creator>
  <cp:lastModifiedBy>Mark Sorel</cp:lastModifiedBy>
  <cp:revision>47</cp:revision>
  <dcterms:created xsi:type="dcterms:W3CDTF">2019-11-14T02:11:22Z</dcterms:created>
  <dcterms:modified xsi:type="dcterms:W3CDTF">2019-11-20T17:30:22Z</dcterms:modified>
</cp:coreProperties>
</file>